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rchivo Black" panose="020B0604020202020204" charset="0"/>
      <p:regular r:id="rId15"/>
    </p:embeddedFont>
    <p:embeddedFont>
      <p:font typeface="Inter Bold" panose="020B0604020202020204" charset="0"/>
      <p:regular r:id="rId16"/>
    </p:embeddedFont>
    <p:embeddedFont>
      <p:font typeface="Calibri" panose="020F0502020204030204" pitchFamily="34" charset="0"/>
      <p:regular r:id="rId17"/>
      <p:bold r:id="rId18"/>
      <p:italic r:id="rId19"/>
      <p:boldItalic r:id="rId20"/>
    </p:embeddedFont>
    <p:embeddedFont>
      <p:font typeface="Cooper Black" panose="0208090404030B020404" pitchFamily="18" charset="0"/>
      <p:regular r:id="rId21"/>
    </p:embeddedFont>
    <p:embeddedFont>
      <p:font typeface="Futura Ultra-Bold" panose="020B0604020202020204" charset="0"/>
      <p:regular r:id="rId22"/>
    </p:embeddedFont>
    <p:embeddedFont>
      <p:font typeface="Arial Black" panose="020B0A04020102020204" pitchFamily="34" charset="0"/>
      <p:bold r:id="rId23"/>
    </p:embeddedFont>
    <p:embeddedFont>
      <p:font typeface="Aharoni" panose="02010803020104030203" pitchFamily="2" charset="-79"/>
      <p:bold r:id="rId24"/>
    </p:embeddedFont>
    <p:embeddedFont>
      <p:font typeface="Canva Sans Bold" panose="020B0604020202020204" charset="0"/>
      <p:regular r:id="rId25"/>
    </p:embeddedFont>
    <p:embeddedFont>
      <p:font typeface="Futura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08" autoAdjust="0"/>
    <p:restoredTop sz="94622" autoAdjust="0"/>
  </p:normalViewPr>
  <p:slideViewPr>
    <p:cSldViewPr>
      <p:cViewPr>
        <p:scale>
          <a:sx n="48" d="100"/>
          <a:sy n="48" d="100"/>
        </p:scale>
        <p:origin x="-618" y="-1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3.svg>
</file>

<file path=ppt/media/image14.png>
</file>

<file path=ppt/media/image15.png>
</file>

<file path=ppt/media/image15.svg>
</file>

<file path=ppt/media/image16.png>
</file>

<file path=ppt/media/image17.png>
</file>

<file path=ppt/media/image17.svg>
</file>

<file path=ppt/media/image18.png>
</file>

<file path=ppt/media/image19.png>
</file>

<file path=ppt/media/image19.svg>
</file>

<file path=ppt/media/image2.png>
</file>

<file path=ppt/media/image2.svg>
</file>

<file path=ppt/media/image20.png>
</file>

<file path=ppt/media/image21.png>
</file>

<file path=ppt/media/image21.svg>
</file>

<file path=ppt/media/image22.png>
</file>

<file path=ppt/media/image23.png>
</file>

<file path=ppt/media/image24.png>
</file>

<file path=ppt/media/image25.png>
</file>

<file path=ppt/media/image3.png>
</file>

<file path=ppt/media/image32.svg>
</file>

<file path=ppt/media/image34.svg>
</file>

<file path=ppt/media/image36.svg>
</file>

<file path=ppt/media/image4.png>
</file>

<file path=ppt/media/image4.svg>
</file>

<file path=ppt/media/image41.svg>
</file>

<file path=ppt/media/image5.png>
</file>

<file path=ppt/media/image6.png>
</file>

<file path=ppt/media/image6.svg>
</file>

<file path=ppt/media/image7.png>
</file>

<file path=ppt/media/image8.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4/24/2024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4/24/2024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11" Type="http://schemas.openxmlformats.org/officeDocument/2006/relationships/image" Target="../media/image8.svg"/><Relationship Id="rId5" Type="http://schemas.openxmlformats.org/officeDocument/2006/relationships/image" Target="../media/image4.svg"/><Relationship Id="rId10" Type="http://schemas.openxmlformats.org/officeDocument/2006/relationships/image" Target="../media/image4.png"/><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34.sv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41.sv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3.svg"/></Relationships>
</file>

<file path=ppt/slides/_rels/slide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7.sv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5" name="Freeform 5"/>
          <p:cNvSpPr/>
          <p:nvPr/>
        </p:nvSpPr>
        <p:spPr>
          <a:xfrm>
            <a:off x="14554201" y="31173"/>
            <a:ext cx="3670022" cy="2025088"/>
          </a:xfrm>
          <a:custGeom>
            <a:avLst/>
            <a:gdLst/>
            <a:ahLst/>
            <a:cxnLst/>
            <a:rect l="l" t="t" r="r" b="b"/>
            <a:pathLst>
              <a:path w="4102978" h="2245448">
                <a:moveTo>
                  <a:pt x="0" y="0"/>
                </a:moveTo>
                <a:lnTo>
                  <a:pt x="4102978" y="0"/>
                </a:lnTo>
                <a:lnTo>
                  <a:pt x="4102978" y="2245448"/>
                </a:lnTo>
                <a:lnTo>
                  <a:pt x="0" y="2245448"/>
                </a:lnTo>
                <a:lnTo>
                  <a:pt x="0" y="0"/>
                </a:lnTo>
                <a:close/>
              </a:path>
            </a:pathLst>
          </a:custGeom>
          <a:blipFill>
            <a:blip r:embed="rId2">
              <a:extLst>
                <a:ext uri="{96DAC541-7B7A-43D3-8B79-37D633B846F1}">
                  <asvg:svgBlip xmlns="" xmlns:asvg="http://schemas.microsoft.com/office/drawing/2016/SVG/main" r:embed="rId7"/>
                </a:ext>
              </a:extLst>
            </a:blip>
            <a:stretch>
              <a:fillRect/>
            </a:stretch>
          </a:blipFill>
          <a:ln cap="sq">
            <a:noFill/>
            <a:prstDash val="solid"/>
            <a:miter/>
          </a:ln>
        </p:spPr>
      </p:sp>
      <p:sp>
        <p:nvSpPr>
          <p:cNvPr id="2" name="Freeform 2"/>
          <p:cNvSpPr/>
          <p:nvPr/>
        </p:nvSpPr>
        <p:spPr>
          <a:xfrm rot="-10800000">
            <a:off x="227088" y="7673106"/>
            <a:ext cx="3422956" cy="2613894"/>
          </a:xfrm>
          <a:custGeom>
            <a:avLst/>
            <a:gdLst/>
            <a:ahLst/>
            <a:cxnLst/>
            <a:rect l="l" t="t" r="r" b="b"/>
            <a:pathLst>
              <a:path w="3422956" h="2613894">
                <a:moveTo>
                  <a:pt x="0" y="0"/>
                </a:moveTo>
                <a:lnTo>
                  <a:pt x="3422957" y="0"/>
                </a:lnTo>
                <a:lnTo>
                  <a:pt x="3422957" y="2613894"/>
                </a:lnTo>
                <a:lnTo>
                  <a:pt x="0" y="2613894"/>
                </a:lnTo>
                <a:lnTo>
                  <a:pt x="0" y="0"/>
                </a:lnTo>
                <a:close/>
              </a:path>
            </a:pathLst>
          </a:custGeom>
          <a:blipFill>
            <a:blip r:embed="rId8">
              <a:extLst>
                <a:ext uri="{96DAC541-7B7A-43D3-8B79-37D633B846F1}">
                  <asvg:svgBlip xmlns="" xmlns:asvg="http://schemas.microsoft.com/office/drawing/2016/SVG/main" r:embed="rId3"/>
                </a:ext>
              </a:extLst>
            </a:blip>
            <a:stretch>
              <a:fillRect/>
            </a:stretch>
          </a:blipFill>
        </p:spPr>
      </p:sp>
      <p:sp>
        <p:nvSpPr>
          <p:cNvPr id="3" name="Freeform 3"/>
          <p:cNvSpPr/>
          <p:nvPr/>
        </p:nvSpPr>
        <p:spPr>
          <a:xfrm rot="5400000">
            <a:off x="14150508" y="6149508"/>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9">
              <a:extLst>
                <a:ext uri="{96DAC541-7B7A-43D3-8B79-37D633B846F1}">
                  <asvg:svgBlip xmlns="" xmlns:asvg="http://schemas.microsoft.com/office/drawing/2016/SVG/main" r:embed="rId5"/>
                </a:ext>
              </a:extLst>
            </a:blip>
            <a:stretch>
              <a:fillRect/>
            </a:stretch>
          </a:blipFill>
        </p:spPr>
      </p:sp>
      <p:sp>
        <p:nvSpPr>
          <p:cNvPr id="6" name="Freeform 6"/>
          <p:cNvSpPr/>
          <p:nvPr/>
        </p:nvSpPr>
        <p:spPr>
          <a:xfrm rot="5400000">
            <a:off x="-117695" y="-1138"/>
            <a:ext cx="4112524" cy="4114800"/>
          </a:xfrm>
          <a:custGeom>
            <a:avLst/>
            <a:gdLst/>
            <a:ahLst/>
            <a:cxnLst/>
            <a:rect l="l" t="t" r="r" b="b"/>
            <a:pathLst>
              <a:path w="4112524" h="4114800">
                <a:moveTo>
                  <a:pt x="0" y="0"/>
                </a:moveTo>
                <a:lnTo>
                  <a:pt x="4112524" y="0"/>
                </a:lnTo>
                <a:lnTo>
                  <a:pt x="4112524" y="4114800"/>
                </a:lnTo>
                <a:lnTo>
                  <a:pt x="0" y="4114800"/>
                </a:lnTo>
                <a:lnTo>
                  <a:pt x="0" y="0"/>
                </a:lnTo>
                <a:close/>
              </a:path>
            </a:pathLst>
          </a:custGeom>
          <a:blipFill>
            <a:blip r:embed="rId10">
              <a:extLst>
                <a:ext uri="{96DAC541-7B7A-43D3-8B79-37D633B846F1}">
                  <asvg:svgBlip xmlns="" xmlns:asvg="http://schemas.microsoft.com/office/drawing/2016/SVG/main" r:embed="rId11"/>
                </a:ext>
              </a:extLst>
            </a:blip>
            <a:stretch>
              <a:fillRect/>
            </a:stretch>
          </a:blipFill>
        </p:spPr>
      </p:sp>
      <p:sp>
        <p:nvSpPr>
          <p:cNvPr id="4" name="TextBox 4"/>
          <p:cNvSpPr txBox="1"/>
          <p:nvPr/>
        </p:nvSpPr>
        <p:spPr>
          <a:xfrm>
            <a:off x="1028700" y="383994"/>
            <a:ext cx="16230600" cy="3195211"/>
          </a:xfrm>
          <a:prstGeom prst="rect">
            <a:avLst/>
          </a:prstGeom>
        </p:spPr>
        <p:txBody>
          <a:bodyPr lIns="0" tIns="0" rIns="0" bIns="0" rtlCol="0" anchor="t">
            <a:spAutoFit/>
          </a:bodyPr>
          <a:lstStyle/>
          <a:p>
            <a:pPr algn="ctr">
              <a:lnSpc>
                <a:spcPts val="12880"/>
              </a:lnSpc>
            </a:pPr>
            <a:r>
              <a:rPr lang="en-US" sz="9200" dirty="0">
                <a:solidFill>
                  <a:srgbClr val="8995BB"/>
                </a:solidFill>
                <a:latin typeface="Canva Sans Bold"/>
              </a:rPr>
              <a:t>TNSDC - GENERATIVE AI FOR ENGINEERING </a:t>
            </a:r>
          </a:p>
        </p:txBody>
      </p:sp>
      <p:sp>
        <p:nvSpPr>
          <p:cNvPr id="7" name="TextBox 7"/>
          <p:cNvSpPr txBox="1"/>
          <p:nvPr/>
        </p:nvSpPr>
        <p:spPr>
          <a:xfrm>
            <a:off x="6078804" y="6593495"/>
            <a:ext cx="5985190" cy="3161975"/>
          </a:xfrm>
          <a:prstGeom prst="rect">
            <a:avLst/>
          </a:prstGeom>
        </p:spPr>
        <p:txBody>
          <a:bodyPr lIns="0" tIns="0" rIns="0" bIns="0" rtlCol="0" anchor="t">
            <a:spAutoFit/>
          </a:bodyPr>
          <a:lstStyle/>
          <a:p>
            <a:pPr algn="ctr">
              <a:lnSpc>
                <a:spcPts val="8400"/>
              </a:lnSpc>
            </a:pPr>
            <a:r>
              <a:rPr lang="en-US" sz="6000">
                <a:solidFill>
                  <a:srgbClr val="8995BB"/>
                </a:solidFill>
                <a:latin typeface="Canva Sans Bold"/>
              </a:rPr>
              <a:t>SUBMITTED BY </a:t>
            </a:r>
          </a:p>
          <a:p>
            <a:pPr algn="ctr">
              <a:lnSpc>
                <a:spcPts val="8400"/>
              </a:lnSpc>
            </a:pPr>
            <a:r>
              <a:rPr lang="en-US" sz="6000">
                <a:solidFill>
                  <a:srgbClr val="8995BB"/>
                </a:solidFill>
                <a:latin typeface="Canva Sans Bold"/>
              </a:rPr>
              <a:t>SAI SHIVANIE M</a:t>
            </a:r>
          </a:p>
          <a:p>
            <a:pPr algn="ctr">
              <a:lnSpc>
                <a:spcPts val="8400"/>
              </a:lnSpc>
            </a:pPr>
            <a:r>
              <a:rPr lang="en-US" sz="6000">
                <a:solidFill>
                  <a:srgbClr val="8995BB"/>
                </a:solidFill>
                <a:latin typeface="Canva Sans Bold"/>
              </a:rPr>
              <a:t>(311521104047)</a:t>
            </a:r>
          </a:p>
        </p:txBody>
      </p:sp>
      <p:sp>
        <p:nvSpPr>
          <p:cNvPr id="8" name="TextBox 8"/>
          <p:cNvSpPr txBox="1"/>
          <p:nvPr/>
        </p:nvSpPr>
        <p:spPr>
          <a:xfrm>
            <a:off x="5264998" y="4093555"/>
            <a:ext cx="7758004" cy="1654299"/>
          </a:xfrm>
          <a:prstGeom prst="rect">
            <a:avLst/>
          </a:prstGeom>
        </p:spPr>
        <p:txBody>
          <a:bodyPr lIns="0" tIns="0" rIns="0" bIns="0" rtlCol="0" anchor="t">
            <a:spAutoFit/>
          </a:bodyPr>
          <a:lstStyle/>
          <a:p>
            <a:pPr algn="ctr">
              <a:lnSpc>
                <a:spcPts val="12880"/>
              </a:lnSpc>
            </a:pPr>
            <a:r>
              <a:rPr lang="en-US" sz="6600" dirty="0">
                <a:solidFill>
                  <a:srgbClr val="8995BB"/>
                </a:solidFill>
                <a:latin typeface="Futura Bold"/>
              </a:rPr>
              <a:t>FINAL PROJECT</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2" name="Freeform 2"/>
          <p:cNvSpPr/>
          <p:nvPr/>
        </p:nvSpPr>
        <p:spPr>
          <a:xfrm>
            <a:off x="0" y="0"/>
            <a:ext cx="10259159" cy="2260493"/>
          </a:xfrm>
          <a:custGeom>
            <a:avLst/>
            <a:gdLst/>
            <a:ahLst/>
            <a:cxnLst/>
            <a:rect l="l" t="t" r="r" b="b"/>
            <a:pathLst>
              <a:path w="10259159" h="2260493">
                <a:moveTo>
                  <a:pt x="0" y="0"/>
                </a:moveTo>
                <a:lnTo>
                  <a:pt x="10259159" y="0"/>
                </a:lnTo>
                <a:lnTo>
                  <a:pt x="10259159" y="2260493"/>
                </a:lnTo>
                <a:lnTo>
                  <a:pt x="0" y="2260493"/>
                </a:lnTo>
                <a:lnTo>
                  <a:pt x="0" y="0"/>
                </a:lnTo>
                <a:close/>
              </a:path>
            </a:pathLst>
          </a:custGeom>
          <a:blipFill>
            <a:blip r:embed="rId2"/>
            <a:stretch>
              <a:fillRect/>
            </a:stretch>
          </a:blipFill>
        </p:spPr>
      </p:sp>
      <p:sp>
        <p:nvSpPr>
          <p:cNvPr id="3" name="Freeform 3"/>
          <p:cNvSpPr/>
          <p:nvPr/>
        </p:nvSpPr>
        <p:spPr>
          <a:xfrm>
            <a:off x="0" y="2619909"/>
            <a:ext cx="18288000" cy="2164176"/>
          </a:xfrm>
          <a:custGeom>
            <a:avLst/>
            <a:gdLst/>
            <a:ahLst/>
            <a:cxnLst/>
            <a:rect l="l" t="t" r="r" b="b"/>
            <a:pathLst>
              <a:path w="18288000" h="2164176">
                <a:moveTo>
                  <a:pt x="0" y="0"/>
                </a:moveTo>
                <a:lnTo>
                  <a:pt x="18288000" y="0"/>
                </a:lnTo>
                <a:lnTo>
                  <a:pt x="18288000" y="2164175"/>
                </a:lnTo>
                <a:lnTo>
                  <a:pt x="0" y="2164175"/>
                </a:lnTo>
                <a:lnTo>
                  <a:pt x="0" y="0"/>
                </a:lnTo>
                <a:close/>
              </a:path>
            </a:pathLst>
          </a:custGeom>
          <a:blipFill>
            <a:blip r:embed="rId3"/>
            <a:stretch>
              <a:fillRect/>
            </a:stretch>
          </a:blipFill>
        </p:spPr>
      </p:sp>
      <p:sp>
        <p:nvSpPr>
          <p:cNvPr id="4" name="Freeform 4"/>
          <p:cNvSpPr/>
          <p:nvPr/>
        </p:nvSpPr>
        <p:spPr>
          <a:xfrm>
            <a:off x="1" y="5143501"/>
            <a:ext cx="11049000" cy="4953000"/>
          </a:xfrm>
          <a:custGeom>
            <a:avLst/>
            <a:gdLst/>
            <a:ahLst/>
            <a:cxnLst/>
            <a:rect l="l" t="t" r="r" b="b"/>
            <a:pathLst>
              <a:path w="11440031" h="5252937">
                <a:moveTo>
                  <a:pt x="0" y="0"/>
                </a:moveTo>
                <a:lnTo>
                  <a:pt x="11440031" y="0"/>
                </a:lnTo>
                <a:lnTo>
                  <a:pt x="11440031" y="5252937"/>
                </a:lnTo>
                <a:lnTo>
                  <a:pt x="0" y="5252937"/>
                </a:lnTo>
                <a:lnTo>
                  <a:pt x="0" y="0"/>
                </a:lnTo>
                <a:close/>
              </a:path>
            </a:pathLst>
          </a:custGeom>
          <a:blipFill>
            <a:blip r:embed="rId4"/>
            <a:stretch>
              <a:fillRect/>
            </a:stretch>
          </a:blipFill>
        </p:spPr>
      </p:sp>
      <p:sp>
        <p:nvSpPr>
          <p:cNvPr id="5" name="Freeform 5"/>
          <p:cNvSpPr/>
          <p:nvPr/>
        </p:nvSpPr>
        <p:spPr>
          <a:xfrm>
            <a:off x="11582400" y="5657106"/>
            <a:ext cx="6504084" cy="2839768"/>
          </a:xfrm>
          <a:custGeom>
            <a:avLst/>
            <a:gdLst/>
            <a:ahLst/>
            <a:cxnLst/>
            <a:rect l="l" t="t" r="r" b="b"/>
            <a:pathLst>
              <a:path w="6504084" h="2839768">
                <a:moveTo>
                  <a:pt x="0" y="0"/>
                </a:moveTo>
                <a:lnTo>
                  <a:pt x="6504084" y="0"/>
                </a:lnTo>
                <a:lnTo>
                  <a:pt x="6504084" y="2839767"/>
                </a:lnTo>
                <a:lnTo>
                  <a:pt x="0" y="2839767"/>
                </a:lnTo>
                <a:lnTo>
                  <a:pt x="0" y="0"/>
                </a:lnTo>
                <a:close/>
              </a:path>
            </a:pathLst>
          </a:custGeom>
          <a:blipFill>
            <a:blip r:embed="rId5"/>
            <a:stretch>
              <a:fillRect l="-13763" r="-5155"/>
            </a:stretch>
          </a:blipFill>
        </p:spPr>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2" name="Freeform 2"/>
          <p:cNvSpPr/>
          <p:nvPr/>
        </p:nvSpPr>
        <p:spPr>
          <a:xfrm>
            <a:off x="14706600" y="295454"/>
            <a:ext cx="3053576" cy="4086046"/>
          </a:xfrm>
          <a:custGeom>
            <a:avLst/>
            <a:gdLst/>
            <a:ahLst/>
            <a:cxnLst/>
            <a:rect l="l" t="t" r="r" b="b"/>
            <a:pathLst>
              <a:path w="3858494" h="4375612">
                <a:moveTo>
                  <a:pt x="0" y="0"/>
                </a:moveTo>
                <a:lnTo>
                  <a:pt x="3858494" y="0"/>
                </a:lnTo>
                <a:lnTo>
                  <a:pt x="3858494" y="4375612"/>
                </a:lnTo>
                <a:lnTo>
                  <a:pt x="0" y="4375612"/>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3" name="TextBox 3"/>
          <p:cNvSpPr txBox="1"/>
          <p:nvPr/>
        </p:nvSpPr>
        <p:spPr>
          <a:xfrm>
            <a:off x="304800" y="2061680"/>
            <a:ext cx="13901682" cy="8108117"/>
          </a:xfrm>
          <a:prstGeom prst="rect">
            <a:avLst/>
          </a:prstGeom>
        </p:spPr>
        <p:txBody>
          <a:bodyPr lIns="0" tIns="0" rIns="0" bIns="0" rtlCol="0" anchor="t">
            <a:spAutoFit/>
          </a:bodyPr>
          <a:lstStyle/>
          <a:p>
            <a:pPr marL="0" lvl="1" indent="0" algn="just">
              <a:lnSpc>
                <a:spcPts val="6405"/>
              </a:lnSpc>
              <a:spcBef>
                <a:spcPct val="0"/>
              </a:spcBef>
            </a:pPr>
            <a:r>
              <a:rPr lang="en-US" sz="3000" dirty="0">
                <a:solidFill>
                  <a:srgbClr val="8995BB"/>
                </a:solidFill>
                <a:latin typeface="Canva Sans Bold" panose="020B0604020202020204" charset="0"/>
              </a:rPr>
              <a:t>The automatic recipe generator successfully generates human-like recipes based on provided ingredients. The generated recipes exhibit readability</a:t>
            </a:r>
            <a:r>
              <a:rPr lang="en-US" sz="3000" dirty="0" smtClean="0">
                <a:solidFill>
                  <a:srgbClr val="8995BB"/>
                </a:solidFill>
                <a:latin typeface="Canva Sans Bold" panose="020B0604020202020204" charset="0"/>
              </a:rPr>
              <a:t>, closely </a:t>
            </a:r>
            <a:r>
              <a:rPr lang="en-US" sz="3000" dirty="0">
                <a:solidFill>
                  <a:srgbClr val="8995BB"/>
                </a:solidFill>
                <a:latin typeface="Canva Sans Bold" panose="020B0604020202020204" charset="0"/>
              </a:rPr>
              <a:t>resembling recipes created by humans. Users can input a list of ingredients, and the model produces detailed instructions for preparing a dish incorporating those ingredients. The generated recipes capture culinary nuances and provide step-by-step guidance, making them easy to follow for users of all skill levels. With its ability to mimic human-generated content, automatic recipe generator offers a seamless and enjoyable experience for discovering new recipes and exploring culinary creativity.</a:t>
            </a:r>
          </a:p>
        </p:txBody>
      </p:sp>
      <p:sp>
        <p:nvSpPr>
          <p:cNvPr id="4" name="Freeform 4"/>
          <p:cNvSpPr/>
          <p:nvPr/>
        </p:nvSpPr>
        <p:spPr>
          <a:xfrm>
            <a:off x="14706600" y="5143500"/>
            <a:ext cx="3309882" cy="38862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5" name="Group 5"/>
          <p:cNvGrpSpPr/>
          <p:nvPr/>
        </p:nvGrpSpPr>
        <p:grpSpPr>
          <a:xfrm>
            <a:off x="8143829" y="135507"/>
            <a:ext cx="1443750" cy="1767125"/>
            <a:chOff x="0" y="0"/>
            <a:chExt cx="812800" cy="812800"/>
          </a:xfrm>
        </p:grpSpPr>
        <p:sp>
          <p:nvSpPr>
            <p:cNvPr id="6" name="Freeform 6"/>
            <p:cNvSpPr/>
            <p:nvPr/>
          </p:nvSpPr>
          <p:spPr>
            <a:xfrm>
              <a:off x="0" y="0"/>
              <a:ext cx="812800" cy="812800"/>
            </a:xfrm>
            <a:custGeom>
              <a:avLst/>
              <a:gdLst/>
              <a:ahLst/>
              <a:cxnLst/>
              <a:rect l="l" t="t" r="r" b="b"/>
              <a:pathLst>
                <a:path w="812800" h="812800">
                  <a:moveTo>
                    <a:pt x="812800" y="406400"/>
                  </a:moveTo>
                  <a:lnTo>
                    <a:pt x="406400" y="0"/>
                  </a:lnTo>
                  <a:lnTo>
                    <a:pt x="406400" y="203200"/>
                  </a:lnTo>
                  <a:lnTo>
                    <a:pt x="0" y="203200"/>
                  </a:lnTo>
                  <a:lnTo>
                    <a:pt x="0" y="609600"/>
                  </a:lnTo>
                  <a:lnTo>
                    <a:pt x="406400" y="609600"/>
                  </a:lnTo>
                  <a:lnTo>
                    <a:pt x="406400" y="812800"/>
                  </a:lnTo>
                  <a:lnTo>
                    <a:pt x="812800" y="406400"/>
                  </a:lnTo>
                  <a:close/>
                </a:path>
              </a:pathLst>
            </a:custGeom>
            <a:solidFill>
              <a:srgbClr val="8995BB"/>
            </a:solidFill>
          </p:spPr>
        </p:sp>
        <p:sp>
          <p:nvSpPr>
            <p:cNvPr id="7" name="TextBox 7"/>
            <p:cNvSpPr txBox="1"/>
            <p:nvPr/>
          </p:nvSpPr>
          <p:spPr>
            <a:xfrm>
              <a:off x="0" y="117475"/>
              <a:ext cx="711200" cy="492125"/>
            </a:xfrm>
            <a:prstGeom prst="rect">
              <a:avLst/>
            </a:prstGeom>
          </p:spPr>
          <p:txBody>
            <a:bodyPr lIns="50800" tIns="50800" rIns="50800" bIns="50800" rtlCol="0" anchor="ctr"/>
            <a:lstStyle/>
            <a:p>
              <a:pPr algn="ctr">
                <a:lnSpc>
                  <a:spcPts val="3174"/>
                </a:lnSpc>
              </a:pPr>
              <a:endParaRPr/>
            </a:p>
          </p:txBody>
        </p:sp>
      </p:grpSp>
      <p:sp>
        <p:nvSpPr>
          <p:cNvPr id="8" name="TextBox 8"/>
          <p:cNvSpPr txBox="1"/>
          <p:nvPr/>
        </p:nvSpPr>
        <p:spPr>
          <a:xfrm>
            <a:off x="-1865663" y="124004"/>
            <a:ext cx="12914063" cy="1637942"/>
          </a:xfrm>
          <a:prstGeom prst="rect">
            <a:avLst/>
          </a:prstGeom>
        </p:spPr>
        <p:txBody>
          <a:bodyPr lIns="0" tIns="0" rIns="0" bIns="0" rtlCol="0" anchor="t">
            <a:spAutoFit/>
          </a:bodyPr>
          <a:lstStyle/>
          <a:p>
            <a:pPr marL="0" lvl="0" indent="0" algn="ctr">
              <a:lnSpc>
                <a:spcPts val="13398"/>
              </a:lnSpc>
              <a:spcBef>
                <a:spcPct val="0"/>
              </a:spcBef>
            </a:pPr>
            <a:r>
              <a:rPr lang="en-US" sz="9638" dirty="0">
                <a:solidFill>
                  <a:srgbClr val="9EA8C6"/>
                </a:solidFill>
                <a:latin typeface="Cooper Black" panose="0208090404030B020404" pitchFamily="18" charset="0"/>
              </a:rPr>
              <a:t>RESULTS</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2" name="Freeform 2"/>
          <p:cNvSpPr/>
          <p:nvPr/>
        </p:nvSpPr>
        <p:spPr>
          <a:xfrm>
            <a:off x="11667356" y="2109063"/>
            <a:ext cx="1268731" cy="1268731"/>
          </a:xfrm>
          <a:custGeom>
            <a:avLst/>
            <a:gdLst/>
            <a:ahLst/>
            <a:cxnLst/>
            <a:rect l="l" t="t" r="r" b="b"/>
            <a:pathLst>
              <a:path w="1268731" h="1268731">
                <a:moveTo>
                  <a:pt x="0" y="0"/>
                </a:moveTo>
                <a:lnTo>
                  <a:pt x="1268731" y="0"/>
                </a:lnTo>
                <a:lnTo>
                  <a:pt x="1268731" y="1268731"/>
                </a:lnTo>
                <a:lnTo>
                  <a:pt x="0" y="1268731"/>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3" name="Freeform 3"/>
          <p:cNvSpPr/>
          <p:nvPr/>
        </p:nvSpPr>
        <p:spPr>
          <a:xfrm>
            <a:off x="0" y="0"/>
            <a:ext cx="11099635" cy="3929201"/>
          </a:xfrm>
          <a:custGeom>
            <a:avLst/>
            <a:gdLst/>
            <a:ahLst/>
            <a:cxnLst/>
            <a:rect l="l" t="t" r="r" b="b"/>
            <a:pathLst>
              <a:path w="11099635" h="3929201">
                <a:moveTo>
                  <a:pt x="0" y="0"/>
                </a:moveTo>
                <a:lnTo>
                  <a:pt x="11099635" y="0"/>
                </a:lnTo>
                <a:lnTo>
                  <a:pt x="11099635" y="3929201"/>
                </a:lnTo>
                <a:lnTo>
                  <a:pt x="0" y="3929201"/>
                </a:lnTo>
                <a:lnTo>
                  <a:pt x="0" y="0"/>
                </a:lnTo>
                <a:close/>
              </a:path>
            </a:pathLst>
          </a:custGeom>
          <a:blipFill>
            <a:blip r:embed="rId4"/>
            <a:stretch>
              <a:fillRect t="-1046" b="-17964"/>
            </a:stretch>
          </a:blipFill>
        </p:spPr>
      </p:sp>
      <p:sp>
        <p:nvSpPr>
          <p:cNvPr id="4" name="Freeform 4"/>
          <p:cNvSpPr/>
          <p:nvPr/>
        </p:nvSpPr>
        <p:spPr>
          <a:xfrm>
            <a:off x="7312707" y="3929201"/>
            <a:ext cx="10746694" cy="6167299"/>
          </a:xfrm>
          <a:custGeom>
            <a:avLst/>
            <a:gdLst/>
            <a:ahLst/>
            <a:cxnLst/>
            <a:rect l="l" t="t" r="r" b="b"/>
            <a:pathLst>
              <a:path w="10975293" h="6382555">
                <a:moveTo>
                  <a:pt x="0" y="0"/>
                </a:moveTo>
                <a:lnTo>
                  <a:pt x="10975293" y="0"/>
                </a:lnTo>
                <a:lnTo>
                  <a:pt x="10975293" y="6382555"/>
                </a:lnTo>
                <a:lnTo>
                  <a:pt x="0" y="6382555"/>
                </a:lnTo>
                <a:lnTo>
                  <a:pt x="0" y="0"/>
                </a:lnTo>
                <a:close/>
              </a:path>
            </a:pathLst>
          </a:custGeom>
          <a:blipFill>
            <a:blip r:embed="rId5"/>
            <a:stretch>
              <a:fillRect/>
            </a:stretch>
          </a:blipFill>
        </p:spPr>
      </p:sp>
      <p:sp>
        <p:nvSpPr>
          <p:cNvPr id="5" name="TextBox 5"/>
          <p:cNvSpPr txBox="1"/>
          <p:nvPr/>
        </p:nvSpPr>
        <p:spPr>
          <a:xfrm>
            <a:off x="8273534" y="125832"/>
            <a:ext cx="12914063" cy="1634286"/>
          </a:xfrm>
          <a:prstGeom prst="rect">
            <a:avLst/>
          </a:prstGeom>
        </p:spPr>
        <p:txBody>
          <a:bodyPr lIns="0" tIns="0" rIns="0" bIns="0" rtlCol="0" anchor="t">
            <a:spAutoFit/>
          </a:bodyPr>
          <a:lstStyle/>
          <a:p>
            <a:pPr marL="0" lvl="0" indent="0" algn="ctr">
              <a:lnSpc>
                <a:spcPts val="13398"/>
              </a:lnSpc>
              <a:spcBef>
                <a:spcPct val="0"/>
              </a:spcBef>
            </a:pPr>
            <a:r>
              <a:rPr lang="en-US" sz="9638" dirty="0">
                <a:solidFill>
                  <a:srgbClr val="9EA8C6"/>
                </a:solidFill>
                <a:latin typeface="Cooper Black" panose="0208090404030B020404" pitchFamily="18" charset="0"/>
              </a:rPr>
              <a:t>OUTPUT</a:t>
            </a:r>
          </a:p>
        </p:txBody>
      </p:sp>
      <p:sp>
        <p:nvSpPr>
          <p:cNvPr id="6" name="TextBox 6"/>
          <p:cNvSpPr txBox="1"/>
          <p:nvPr/>
        </p:nvSpPr>
        <p:spPr>
          <a:xfrm>
            <a:off x="13098012" y="2119423"/>
            <a:ext cx="2944041" cy="624005"/>
          </a:xfrm>
          <a:prstGeom prst="rect">
            <a:avLst/>
          </a:prstGeom>
        </p:spPr>
        <p:txBody>
          <a:bodyPr lIns="0" tIns="0" rIns="0" bIns="0" rtlCol="0" anchor="t">
            <a:spAutoFit/>
          </a:bodyPr>
          <a:lstStyle/>
          <a:p>
            <a:pPr algn="ctr">
              <a:lnSpc>
                <a:spcPts val="5170"/>
              </a:lnSpc>
            </a:pPr>
            <a:r>
              <a:rPr lang="en-US" sz="3693">
                <a:solidFill>
                  <a:srgbClr val="303030"/>
                </a:solidFill>
                <a:latin typeface="Genty Sans"/>
              </a:rPr>
              <a:t>GITHUB LINK </a:t>
            </a:r>
          </a:p>
        </p:txBody>
      </p:sp>
      <p:sp>
        <p:nvSpPr>
          <p:cNvPr id="7" name="TextBox 7"/>
          <p:cNvSpPr txBox="1"/>
          <p:nvPr/>
        </p:nvSpPr>
        <p:spPr>
          <a:xfrm>
            <a:off x="13507587" y="2766735"/>
            <a:ext cx="4292143" cy="727163"/>
          </a:xfrm>
          <a:prstGeom prst="rect">
            <a:avLst/>
          </a:prstGeom>
        </p:spPr>
        <p:txBody>
          <a:bodyPr lIns="0" tIns="0" rIns="0" bIns="0" rtlCol="0" anchor="t">
            <a:spAutoFit/>
          </a:bodyPr>
          <a:lstStyle/>
          <a:p>
            <a:pPr algn="ctr">
              <a:lnSpc>
                <a:spcPts val="2970"/>
              </a:lnSpc>
            </a:pPr>
            <a:r>
              <a:rPr lang="en-US" sz="2121" u="sng">
                <a:solidFill>
                  <a:srgbClr val="000000"/>
                </a:solidFill>
                <a:latin typeface="Canva Sans Bold"/>
              </a:rPr>
              <a:t>https://github.com/SaiShivanie/GEN-AI.git</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2" name="Freeform 2"/>
          <p:cNvSpPr/>
          <p:nvPr/>
        </p:nvSpPr>
        <p:spPr>
          <a:xfrm>
            <a:off x="1692133" y="3113628"/>
            <a:ext cx="15189484" cy="5992272"/>
          </a:xfrm>
          <a:custGeom>
            <a:avLst/>
            <a:gdLst/>
            <a:ahLst/>
            <a:cxnLst/>
            <a:rect l="l" t="t" r="r" b="b"/>
            <a:pathLst>
              <a:path w="15189484" h="7942968">
                <a:moveTo>
                  <a:pt x="0" y="0"/>
                </a:moveTo>
                <a:lnTo>
                  <a:pt x="15189484" y="0"/>
                </a:lnTo>
                <a:lnTo>
                  <a:pt x="15189484" y="7942968"/>
                </a:lnTo>
                <a:lnTo>
                  <a:pt x="0" y="7942968"/>
                </a:lnTo>
                <a:lnTo>
                  <a:pt x="0" y="0"/>
                </a:lnTo>
                <a:close/>
              </a:path>
            </a:pathLst>
          </a:custGeom>
          <a:blipFill>
            <a:blip r:embed="rId2"/>
            <a:stretch>
              <a:fillRect b="-20715"/>
            </a:stretch>
          </a:blipFill>
        </p:spPr>
      </p:sp>
      <p:sp>
        <p:nvSpPr>
          <p:cNvPr id="3" name="Freeform 3"/>
          <p:cNvSpPr/>
          <p:nvPr/>
        </p:nvSpPr>
        <p:spPr>
          <a:xfrm>
            <a:off x="7621524" y="4268033"/>
            <a:ext cx="3044952" cy="4114800"/>
          </a:xfrm>
          <a:custGeom>
            <a:avLst/>
            <a:gdLst/>
            <a:ahLst/>
            <a:cxnLst/>
            <a:rect l="l" t="t" r="r" b="b"/>
            <a:pathLst>
              <a:path w="3044952" h="4114800">
                <a:moveTo>
                  <a:pt x="0" y="0"/>
                </a:moveTo>
                <a:lnTo>
                  <a:pt x="3044952" y="0"/>
                </a:lnTo>
                <a:lnTo>
                  <a:pt x="3044952" y="4114800"/>
                </a:lnTo>
                <a:lnTo>
                  <a:pt x="0" y="411480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4" name="TextBox 4"/>
          <p:cNvSpPr txBox="1"/>
          <p:nvPr/>
        </p:nvSpPr>
        <p:spPr>
          <a:xfrm>
            <a:off x="3170776" y="448410"/>
            <a:ext cx="12575099" cy="2432666"/>
          </a:xfrm>
          <a:prstGeom prst="rect">
            <a:avLst/>
          </a:prstGeom>
        </p:spPr>
        <p:txBody>
          <a:bodyPr lIns="0" tIns="0" rIns="0" bIns="0" rtlCol="0" anchor="t">
            <a:spAutoFit/>
          </a:bodyPr>
          <a:lstStyle/>
          <a:p>
            <a:pPr marL="0" lvl="0" indent="0" algn="ctr">
              <a:lnSpc>
                <a:spcPts val="19838"/>
              </a:lnSpc>
              <a:spcBef>
                <a:spcPct val="0"/>
              </a:spcBef>
            </a:pPr>
            <a:r>
              <a:rPr lang="en-US" sz="14271" dirty="0">
                <a:solidFill>
                  <a:srgbClr val="9EA8C6"/>
                </a:solidFill>
                <a:latin typeface="Cooper Black" panose="0208090404030B020404" pitchFamily="18" charset="0"/>
              </a:rPr>
              <a:t>THANK YOU </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3" name="Freeform 3"/>
          <p:cNvSpPr/>
          <p:nvPr/>
        </p:nvSpPr>
        <p:spPr>
          <a:xfrm>
            <a:off x="914056" y="2963488"/>
            <a:ext cx="16688144" cy="5761412"/>
          </a:xfrm>
          <a:custGeom>
            <a:avLst/>
            <a:gdLst/>
            <a:ahLst/>
            <a:cxnLst/>
            <a:rect l="l" t="t" r="r" b="b"/>
            <a:pathLst>
              <a:path w="16506270" h="5570866">
                <a:moveTo>
                  <a:pt x="0" y="0"/>
                </a:moveTo>
                <a:lnTo>
                  <a:pt x="16506270" y="0"/>
                </a:lnTo>
                <a:lnTo>
                  <a:pt x="16506270" y="5570866"/>
                </a:lnTo>
                <a:lnTo>
                  <a:pt x="0" y="5570866"/>
                </a:lnTo>
                <a:lnTo>
                  <a:pt x="0" y="0"/>
                </a:lnTo>
                <a:close/>
              </a:path>
            </a:pathLst>
          </a:custGeom>
          <a:blipFill>
            <a:blip r:embed="rId2"/>
            <a:stretch>
              <a:fillRect/>
            </a:stretch>
          </a:blipFill>
        </p:spPr>
      </p:sp>
      <p:sp>
        <p:nvSpPr>
          <p:cNvPr id="4" name="Freeform 4"/>
          <p:cNvSpPr/>
          <p:nvPr/>
        </p:nvSpPr>
        <p:spPr>
          <a:xfrm>
            <a:off x="12120305" y="0"/>
            <a:ext cx="6167695" cy="6122839"/>
          </a:xfrm>
          <a:custGeom>
            <a:avLst/>
            <a:gdLst/>
            <a:ahLst/>
            <a:cxnLst/>
            <a:rect l="l" t="t" r="r" b="b"/>
            <a:pathLst>
              <a:path w="6167695" h="6122839">
                <a:moveTo>
                  <a:pt x="0" y="0"/>
                </a:moveTo>
                <a:lnTo>
                  <a:pt x="6167695" y="0"/>
                </a:lnTo>
                <a:lnTo>
                  <a:pt x="6167695" y="6122839"/>
                </a:lnTo>
                <a:lnTo>
                  <a:pt x="0" y="6122839"/>
                </a:lnTo>
                <a:lnTo>
                  <a:pt x="0" y="0"/>
                </a:lnTo>
                <a:close/>
              </a:path>
            </a:pathLst>
          </a:custGeom>
          <a:blipFill>
            <a:blip r:embed="rId3">
              <a:extLst>
                <a:ext uri="{96DAC541-7B7A-43D3-8B79-37D633B846F1}">
                  <asvg:svgBlip xmlns="" xmlns:asvg="http://schemas.microsoft.com/office/drawing/2016/SVG/main" r:embed="rId6"/>
                </a:ext>
              </a:extLst>
            </a:blip>
            <a:stretch>
              <a:fillRect/>
            </a:stretch>
          </a:blipFill>
        </p:spPr>
      </p:sp>
      <p:sp>
        <p:nvSpPr>
          <p:cNvPr id="5" name="TextBox 5"/>
          <p:cNvSpPr txBox="1"/>
          <p:nvPr/>
        </p:nvSpPr>
        <p:spPr>
          <a:xfrm>
            <a:off x="1559141" y="3969417"/>
            <a:ext cx="15397974" cy="3847207"/>
          </a:xfrm>
          <a:prstGeom prst="rect">
            <a:avLst/>
          </a:prstGeom>
        </p:spPr>
        <p:txBody>
          <a:bodyPr wrap="square" lIns="0" tIns="0" rIns="0" bIns="0" rtlCol="0" anchor="t">
            <a:spAutoFit/>
          </a:bodyPr>
          <a:lstStyle/>
          <a:p>
            <a:pPr marL="0" lvl="0" indent="0" algn="ctr">
              <a:lnSpc>
                <a:spcPts val="9996"/>
              </a:lnSpc>
            </a:pPr>
            <a:r>
              <a:rPr lang="en-US" sz="6600" dirty="0">
                <a:solidFill>
                  <a:srgbClr val="8995BB"/>
                </a:solidFill>
                <a:latin typeface="Arial Black" panose="020B0A04020102020204" pitchFamily="34" charset="0"/>
                <a:cs typeface="Aharoni" panose="02010803020104030203" pitchFamily="2" charset="-79"/>
              </a:rPr>
              <a:t>AUTOMATIC RECIPE </a:t>
            </a:r>
            <a:r>
              <a:rPr lang="en-US" sz="6600" dirty="0" smtClean="0">
                <a:solidFill>
                  <a:srgbClr val="8995BB"/>
                </a:solidFill>
                <a:latin typeface="Arial Black" panose="020B0A04020102020204" pitchFamily="34" charset="0"/>
                <a:cs typeface="Aharoni" panose="02010803020104030203" pitchFamily="2" charset="-79"/>
              </a:rPr>
              <a:t>GENERATOR USING TRANSFORMERS</a:t>
            </a:r>
          </a:p>
          <a:p>
            <a:pPr marL="0" lvl="0" indent="0" algn="ctr">
              <a:lnSpc>
                <a:spcPts val="9996"/>
              </a:lnSpc>
            </a:pPr>
            <a:r>
              <a:rPr lang="en-US" sz="6600" dirty="0" smtClean="0">
                <a:solidFill>
                  <a:srgbClr val="8995BB"/>
                </a:solidFill>
                <a:latin typeface="Arial Black" panose="020B0A04020102020204" pitchFamily="34" charset="0"/>
                <a:cs typeface="Aharoni" panose="02010803020104030203" pitchFamily="2" charset="-79"/>
              </a:rPr>
              <a:t>(GPT-2 MODEL)</a:t>
            </a:r>
            <a:endParaRPr lang="en-US" sz="6600" dirty="0">
              <a:solidFill>
                <a:srgbClr val="8995BB"/>
              </a:solidFill>
              <a:latin typeface="Arial Black" panose="020B0A04020102020204" pitchFamily="34" charset="0"/>
              <a:cs typeface="Aharoni" panose="02010803020104030203" pitchFamily="2" charset="-79"/>
            </a:endParaRPr>
          </a:p>
        </p:txBody>
      </p:sp>
      <p:sp>
        <p:nvSpPr>
          <p:cNvPr id="6" name="TextBox 6"/>
          <p:cNvSpPr txBox="1"/>
          <p:nvPr/>
        </p:nvSpPr>
        <p:spPr>
          <a:xfrm>
            <a:off x="4016601" y="544183"/>
            <a:ext cx="10254798" cy="1576015"/>
          </a:xfrm>
          <a:prstGeom prst="rect">
            <a:avLst/>
          </a:prstGeom>
        </p:spPr>
        <p:txBody>
          <a:bodyPr lIns="0" tIns="0" rIns="0" bIns="0" rtlCol="0" anchor="t">
            <a:spAutoFit/>
          </a:bodyPr>
          <a:lstStyle/>
          <a:p>
            <a:pPr algn="ctr">
              <a:lnSpc>
                <a:spcPts val="12880"/>
              </a:lnSpc>
            </a:pPr>
            <a:r>
              <a:rPr lang="en-US" sz="9200" dirty="0">
                <a:solidFill>
                  <a:srgbClr val="9EA8C6"/>
                </a:solidFill>
                <a:latin typeface="Archivo Black"/>
              </a:rPr>
              <a:t>PROJECT TITLE</a:t>
            </a:r>
          </a:p>
        </p:txBody>
      </p:sp>
      <p:sp>
        <p:nvSpPr>
          <p:cNvPr id="7" name="Freeform 4"/>
          <p:cNvSpPr/>
          <p:nvPr/>
        </p:nvSpPr>
        <p:spPr>
          <a:xfrm rot="10800000">
            <a:off x="-26504" y="4164161"/>
            <a:ext cx="6167695" cy="6122839"/>
          </a:xfrm>
          <a:custGeom>
            <a:avLst/>
            <a:gdLst/>
            <a:ahLst/>
            <a:cxnLst/>
            <a:rect l="l" t="t" r="r" b="b"/>
            <a:pathLst>
              <a:path w="6167695" h="6122839">
                <a:moveTo>
                  <a:pt x="0" y="0"/>
                </a:moveTo>
                <a:lnTo>
                  <a:pt x="6167695" y="0"/>
                </a:lnTo>
                <a:lnTo>
                  <a:pt x="6167695" y="6122839"/>
                </a:lnTo>
                <a:lnTo>
                  <a:pt x="0" y="6122839"/>
                </a:lnTo>
                <a:lnTo>
                  <a:pt x="0" y="0"/>
                </a:lnTo>
                <a:close/>
              </a:path>
            </a:pathLst>
          </a:custGeom>
          <a:blipFill>
            <a:blip r:embed="rId3">
              <a:extLst>
                <a:ext uri="{96DAC541-7B7A-43D3-8B79-37D633B846F1}">
                  <asvg:svgBlip xmlns="" xmlns:asvg="http://schemas.microsoft.com/office/drawing/2016/SVG/main" r:embed="rId6"/>
                </a:ext>
              </a:extLst>
            </a:blip>
            <a:stretch>
              <a:fillRect/>
            </a:stretch>
          </a:blipFill>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2" name="Freeform 2"/>
          <p:cNvSpPr/>
          <p:nvPr/>
        </p:nvSpPr>
        <p:spPr>
          <a:xfrm>
            <a:off x="3469742" y="508147"/>
            <a:ext cx="2436629" cy="1041105"/>
          </a:xfrm>
          <a:custGeom>
            <a:avLst/>
            <a:gdLst/>
            <a:ahLst/>
            <a:cxnLst/>
            <a:rect l="l" t="t" r="r" b="b"/>
            <a:pathLst>
              <a:path w="2436629" h="1041105">
                <a:moveTo>
                  <a:pt x="0" y="0"/>
                </a:moveTo>
                <a:lnTo>
                  <a:pt x="2436629" y="0"/>
                </a:lnTo>
                <a:lnTo>
                  <a:pt x="2436629" y="1041106"/>
                </a:lnTo>
                <a:lnTo>
                  <a:pt x="0" y="1041106"/>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3" name="Freeform 3"/>
          <p:cNvSpPr/>
          <p:nvPr/>
        </p:nvSpPr>
        <p:spPr>
          <a:xfrm>
            <a:off x="11763386" y="508147"/>
            <a:ext cx="2436629" cy="1041105"/>
          </a:xfrm>
          <a:custGeom>
            <a:avLst/>
            <a:gdLst/>
            <a:ahLst/>
            <a:cxnLst/>
            <a:rect l="l" t="t" r="r" b="b"/>
            <a:pathLst>
              <a:path w="2436629" h="1041105">
                <a:moveTo>
                  <a:pt x="0" y="0"/>
                </a:moveTo>
                <a:lnTo>
                  <a:pt x="2436629" y="0"/>
                </a:lnTo>
                <a:lnTo>
                  <a:pt x="2436629" y="1041106"/>
                </a:lnTo>
                <a:lnTo>
                  <a:pt x="0" y="1041106"/>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4" name="Freeform 4"/>
          <p:cNvSpPr/>
          <p:nvPr/>
        </p:nvSpPr>
        <p:spPr>
          <a:xfrm>
            <a:off x="3257055" y="3061290"/>
            <a:ext cx="2436629" cy="1041105"/>
          </a:xfrm>
          <a:custGeom>
            <a:avLst/>
            <a:gdLst/>
            <a:ahLst/>
            <a:cxnLst/>
            <a:rect l="l" t="t" r="r" b="b"/>
            <a:pathLst>
              <a:path w="2436629" h="1041105">
                <a:moveTo>
                  <a:pt x="0" y="0"/>
                </a:moveTo>
                <a:lnTo>
                  <a:pt x="2436629" y="0"/>
                </a:lnTo>
                <a:lnTo>
                  <a:pt x="2436629" y="1041105"/>
                </a:lnTo>
                <a:lnTo>
                  <a:pt x="0" y="104110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5" name="Freeform 5"/>
          <p:cNvSpPr/>
          <p:nvPr/>
        </p:nvSpPr>
        <p:spPr>
          <a:xfrm>
            <a:off x="11809931" y="3061290"/>
            <a:ext cx="2436629" cy="1041105"/>
          </a:xfrm>
          <a:custGeom>
            <a:avLst/>
            <a:gdLst/>
            <a:ahLst/>
            <a:cxnLst/>
            <a:rect l="l" t="t" r="r" b="b"/>
            <a:pathLst>
              <a:path w="2436629" h="1041105">
                <a:moveTo>
                  <a:pt x="0" y="0"/>
                </a:moveTo>
                <a:lnTo>
                  <a:pt x="2436629" y="0"/>
                </a:lnTo>
                <a:lnTo>
                  <a:pt x="2436629" y="1041105"/>
                </a:lnTo>
                <a:lnTo>
                  <a:pt x="0" y="104110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a:off x="3257055" y="5875569"/>
            <a:ext cx="2436629" cy="1041105"/>
          </a:xfrm>
          <a:custGeom>
            <a:avLst/>
            <a:gdLst/>
            <a:ahLst/>
            <a:cxnLst/>
            <a:rect l="l" t="t" r="r" b="b"/>
            <a:pathLst>
              <a:path w="2436629" h="1041105">
                <a:moveTo>
                  <a:pt x="0" y="0"/>
                </a:moveTo>
                <a:lnTo>
                  <a:pt x="2436629" y="0"/>
                </a:lnTo>
                <a:lnTo>
                  <a:pt x="2436629" y="1041105"/>
                </a:lnTo>
                <a:lnTo>
                  <a:pt x="0" y="104110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7" name="Freeform 7"/>
          <p:cNvSpPr/>
          <p:nvPr/>
        </p:nvSpPr>
        <p:spPr>
          <a:xfrm>
            <a:off x="11887211" y="6027860"/>
            <a:ext cx="2436629" cy="1041105"/>
          </a:xfrm>
          <a:custGeom>
            <a:avLst/>
            <a:gdLst/>
            <a:ahLst/>
            <a:cxnLst/>
            <a:rect l="l" t="t" r="r" b="b"/>
            <a:pathLst>
              <a:path w="2436629" h="1041105">
                <a:moveTo>
                  <a:pt x="0" y="0"/>
                </a:moveTo>
                <a:lnTo>
                  <a:pt x="2436629" y="0"/>
                </a:lnTo>
                <a:lnTo>
                  <a:pt x="2436629" y="1041105"/>
                </a:lnTo>
                <a:lnTo>
                  <a:pt x="0" y="104110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8" name="Freeform 8"/>
          <p:cNvSpPr/>
          <p:nvPr/>
        </p:nvSpPr>
        <p:spPr>
          <a:xfrm>
            <a:off x="7583297" y="2565547"/>
            <a:ext cx="3156956" cy="3830574"/>
          </a:xfrm>
          <a:custGeom>
            <a:avLst/>
            <a:gdLst/>
            <a:ahLst/>
            <a:cxnLst/>
            <a:rect l="l" t="t" r="r" b="b"/>
            <a:pathLst>
              <a:path w="3156956" h="3830574">
                <a:moveTo>
                  <a:pt x="0" y="0"/>
                </a:moveTo>
                <a:lnTo>
                  <a:pt x="3156956" y="0"/>
                </a:lnTo>
                <a:lnTo>
                  <a:pt x="3156956" y="3830574"/>
                </a:lnTo>
                <a:lnTo>
                  <a:pt x="0" y="3830574"/>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sp>
        <p:nvSpPr>
          <p:cNvPr id="9" name="TextBox 9"/>
          <p:cNvSpPr txBox="1"/>
          <p:nvPr/>
        </p:nvSpPr>
        <p:spPr>
          <a:xfrm rot="-5400000">
            <a:off x="-3055302" y="4315304"/>
            <a:ext cx="8268156" cy="1617836"/>
          </a:xfrm>
          <a:prstGeom prst="rect">
            <a:avLst/>
          </a:prstGeom>
        </p:spPr>
        <p:txBody>
          <a:bodyPr lIns="0" tIns="0" rIns="0" bIns="0" rtlCol="0" anchor="t">
            <a:spAutoFit/>
          </a:bodyPr>
          <a:lstStyle/>
          <a:p>
            <a:pPr marL="0" lvl="0" indent="0" algn="ctr">
              <a:lnSpc>
                <a:spcPts val="13108"/>
              </a:lnSpc>
              <a:spcBef>
                <a:spcPct val="0"/>
              </a:spcBef>
            </a:pPr>
            <a:r>
              <a:rPr lang="en-US" sz="9430" dirty="0">
                <a:solidFill>
                  <a:srgbClr val="9EA8C6"/>
                </a:solidFill>
                <a:latin typeface="Cosmic Octo Medium"/>
              </a:rPr>
              <a:t>AGENDA</a:t>
            </a:r>
          </a:p>
        </p:txBody>
      </p:sp>
      <p:sp>
        <p:nvSpPr>
          <p:cNvPr id="10" name="TextBox 10"/>
          <p:cNvSpPr txBox="1"/>
          <p:nvPr/>
        </p:nvSpPr>
        <p:spPr>
          <a:xfrm>
            <a:off x="11763386" y="1943786"/>
            <a:ext cx="4922273" cy="546227"/>
          </a:xfrm>
          <a:prstGeom prst="rect">
            <a:avLst/>
          </a:prstGeom>
        </p:spPr>
        <p:txBody>
          <a:bodyPr lIns="0" tIns="0" rIns="0" bIns="0" rtlCol="0" anchor="t">
            <a:spAutoFit/>
          </a:bodyPr>
          <a:lstStyle/>
          <a:p>
            <a:pPr marL="0" lvl="0" indent="0" algn="just">
              <a:lnSpc>
                <a:spcPts val="3603"/>
              </a:lnSpc>
              <a:spcBef>
                <a:spcPct val="0"/>
              </a:spcBef>
            </a:pPr>
            <a:r>
              <a:rPr lang="en-US" sz="3399" spc="67">
                <a:solidFill>
                  <a:srgbClr val="8995BB"/>
                </a:solidFill>
                <a:latin typeface="Futura Ultra-Bold"/>
              </a:rPr>
              <a:t>PROJECT OVERVIEW</a:t>
            </a:r>
          </a:p>
        </p:txBody>
      </p:sp>
      <p:sp>
        <p:nvSpPr>
          <p:cNvPr id="11" name="TextBox 11"/>
          <p:cNvSpPr txBox="1"/>
          <p:nvPr/>
        </p:nvSpPr>
        <p:spPr>
          <a:xfrm>
            <a:off x="11887211" y="7316670"/>
            <a:ext cx="3149267" cy="515874"/>
          </a:xfrm>
          <a:prstGeom prst="rect">
            <a:avLst/>
          </a:prstGeom>
        </p:spPr>
        <p:txBody>
          <a:bodyPr lIns="0" tIns="0" rIns="0" bIns="0" rtlCol="0" anchor="t">
            <a:spAutoFit/>
          </a:bodyPr>
          <a:lstStyle/>
          <a:p>
            <a:pPr marL="0" lvl="0" indent="0" algn="just">
              <a:lnSpc>
                <a:spcPts val="3497"/>
              </a:lnSpc>
              <a:spcBef>
                <a:spcPct val="0"/>
              </a:spcBef>
            </a:pPr>
            <a:r>
              <a:rPr lang="en-US" sz="3299" spc="65">
                <a:solidFill>
                  <a:srgbClr val="8995BB"/>
                </a:solidFill>
                <a:latin typeface="Futura Ultra-Bold"/>
              </a:rPr>
              <a:t>MODELLING</a:t>
            </a:r>
          </a:p>
        </p:txBody>
      </p:sp>
      <p:sp>
        <p:nvSpPr>
          <p:cNvPr id="12" name="TextBox 12"/>
          <p:cNvSpPr txBox="1"/>
          <p:nvPr/>
        </p:nvSpPr>
        <p:spPr>
          <a:xfrm>
            <a:off x="3188738" y="1953311"/>
            <a:ext cx="5435267" cy="515874"/>
          </a:xfrm>
          <a:prstGeom prst="rect">
            <a:avLst/>
          </a:prstGeom>
        </p:spPr>
        <p:txBody>
          <a:bodyPr lIns="0" tIns="0" rIns="0" bIns="0" rtlCol="0" anchor="t">
            <a:spAutoFit/>
          </a:bodyPr>
          <a:lstStyle/>
          <a:p>
            <a:pPr marL="0" lvl="0" indent="0" algn="just">
              <a:lnSpc>
                <a:spcPts val="3497"/>
              </a:lnSpc>
              <a:spcBef>
                <a:spcPct val="0"/>
              </a:spcBef>
            </a:pPr>
            <a:r>
              <a:rPr lang="en-US" sz="3299" spc="65">
                <a:solidFill>
                  <a:srgbClr val="8995BB"/>
                </a:solidFill>
                <a:latin typeface="Futura Ultra-Bold"/>
              </a:rPr>
              <a:t>PROBLEM STATEMENT</a:t>
            </a:r>
          </a:p>
        </p:txBody>
      </p:sp>
      <p:sp>
        <p:nvSpPr>
          <p:cNvPr id="13" name="TextBox 13"/>
          <p:cNvSpPr txBox="1"/>
          <p:nvPr/>
        </p:nvSpPr>
        <p:spPr>
          <a:xfrm>
            <a:off x="3188738" y="4502445"/>
            <a:ext cx="4394559" cy="515820"/>
          </a:xfrm>
          <a:prstGeom prst="rect">
            <a:avLst/>
          </a:prstGeom>
        </p:spPr>
        <p:txBody>
          <a:bodyPr lIns="0" tIns="0" rIns="0" bIns="0" rtlCol="0" anchor="t">
            <a:spAutoFit/>
          </a:bodyPr>
          <a:lstStyle/>
          <a:p>
            <a:pPr marL="0" lvl="0" indent="0" algn="just">
              <a:lnSpc>
                <a:spcPts val="3497"/>
              </a:lnSpc>
              <a:spcBef>
                <a:spcPct val="0"/>
              </a:spcBef>
            </a:pPr>
            <a:r>
              <a:rPr lang="en-US" sz="3299" spc="65">
                <a:solidFill>
                  <a:srgbClr val="8995BB"/>
                </a:solidFill>
                <a:latin typeface="Futura Ultra-Bold"/>
              </a:rPr>
              <a:t> END USERS</a:t>
            </a:r>
          </a:p>
        </p:txBody>
      </p:sp>
      <p:sp>
        <p:nvSpPr>
          <p:cNvPr id="14" name="TextBox 14"/>
          <p:cNvSpPr txBox="1"/>
          <p:nvPr/>
        </p:nvSpPr>
        <p:spPr>
          <a:xfrm>
            <a:off x="11763386" y="4502445"/>
            <a:ext cx="5833645" cy="953915"/>
          </a:xfrm>
          <a:prstGeom prst="rect">
            <a:avLst/>
          </a:prstGeom>
        </p:spPr>
        <p:txBody>
          <a:bodyPr lIns="0" tIns="0" rIns="0" bIns="0" rtlCol="0" anchor="t">
            <a:spAutoFit/>
          </a:bodyPr>
          <a:lstStyle/>
          <a:p>
            <a:pPr marL="0" lvl="0" indent="0">
              <a:lnSpc>
                <a:spcPts val="3497"/>
              </a:lnSpc>
              <a:spcBef>
                <a:spcPct val="0"/>
              </a:spcBef>
            </a:pPr>
            <a:r>
              <a:rPr lang="en-US" sz="3299" spc="65">
                <a:solidFill>
                  <a:srgbClr val="8995BB"/>
                </a:solidFill>
                <a:latin typeface="Futura Ultra-Bold"/>
              </a:rPr>
              <a:t>SOLUTION AND ITS VALUE PROPOSITION</a:t>
            </a:r>
          </a:p>
        </p:txBody>
      </p:sp>
      <p:sp>
        <p:nvSpPr>
          <p:cNvPr id="15" name="TextBox 15"/>
          <p:cNvSpPr txBox="1"/>
          <p:nvPr/>
        </p:nvSpPr>
        <p:spPr>
          <a:xfrm>
            <a:off x="3172170" y="7097649"/>
            <a:ext cx="4385034" cy="953915"/>
          </a:xfrm>
          <a:prstGeom prst="rect">
            <a:avLst/>
          </a:prstGeom>
        </p:spPr>
        <p:txBody>
          <a:bodyPr lIns="0" tIns="0" rIns="0" bIns="0" rtlCol="0" anchor="t">
            <a:spAutoFit/>
          </a:bodyPr>
          <a:lstStyle/>
          <a:p>
            <a:pPr marL="0" lvl="0" indent="0">
              <a:lnSpc>
                <a:spcPts val="3497"/>
              </a:lnSpc>
              <a:spcBef>
                <a:spcPct val="0"/>
              </a:spcBef>
            </a:pPr>
            <a:r>
              <a:rPr lang="en-US" sz="3299" spc="65">
                <a:solidFill>
                  <a:srgbClr val="8995BB"/>
                </a:solidFill>
                <a:latin typeface="Futura Ultra-Bold"/>
              </a:rPr>
              <a:t>THE WOW IN THE  SOLUTION</a:t>
            </a:r>
          </a:p>
        </p:txBody>
      </p:sp>
      <p:sp>
        <p:nvSpPr>
          <p:cNvPr id="16" name="Freeform 16"/>
          <p:cNvSpPr/>
          <p:nvPr/>
        </p:nvSpPr>
        <p:spPr>
          <a:xfrm>
            <a:off x="8305800" y="7974711"/>
            <a:ext cx="2436629" cy="1041105"/>
          </a:xfrm>
          <a:custGeom>
            <a:avLst/>
            <a:gdLst/>
            <a:ahLst/>
            <a:cxnLst/>
            <a:rect l="l" t="t" r="r" b="b"/>
            <a:pathLst>
              <a:path w="2436629" h="1041105">
                <a:moveTo>
                  <a:pt x="0" y="0"/>
                </a:moveTo>
                <a:lnTo>
                  <a:pt x="2436629" y="0"/>
                </a:lnTo>
                <a:lnTo>
                  <a:pt x="2436629" y="1041105"/>
                </a:lnTo>
                <a:lnTo>
                  <a:pt x="0" y="104110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17" name="TextBox 17"/>
          <p:cNvSpPr txBox="1"/>
          <p:nvPr/>
        </p:nvSpPr>
        <p:spPr>
          <a:xfrm>
            <a:off x="8305800" y="9243401"/>
            <a:ext cx="3149267" cy="515820"/>
          </a:xfrm>
          <a:prstGeom prst="rect">
            <a:avLst/>
          </a:prstGeom>
        </p:spPr>
        <p:txBody>
          <a:bodyPr lIns="0" tIns="0" rIns="0" bIns="0" rtlCol="0" anchor="t">
            <a:spAutoFit/>
          </a:bodyPr>
          <a:lstStyle/>
          <a:p>
            <a:pPr marL="0" lvl="0" indent="0" algn="just">
              <a:lnSpc>
                <a:spcPts val="3497"/>
              </a:lnSpc>
              <a:spcBef>
                <a:spcPct val="0"/>
              </a:spcBef>
            </a:pPr>
            <a:r>
              <a:rPr lang="en-US" sz="3299" spc="65" dirty="0">
                <a:solidFill>
                  <a:srgbClr val="8995BB"/>
                </a:solidFill>
                <a:latin typeface="Futura Ultra-Bold"/>
              </a:rPr>
              <a:t>RESULTS</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2" name="Freeform 2"/>
          <p:cNvSpPr/>
          <p:nvPr/>
        </p:nvSpPr>
        <p:spPr>
          <a:xfrm>
            <a:off x="1295400" y="3238500"/>
            <a:ext cx="2296111" cy="3537251"/>
          </a:xfrm>
          <a:custGeom>
            <a:avLst/>
            <a:gdLst/>
            <a:ahLst/>
            <a:cxnLst/>
            <a:rect l="l" t="t" r="r" b="b"/>
            <a:pathLst>
              <a:path w="2296111" h="3537251">
                <a:moveTo>
                  <a:pt x="0" y="0"/>
                </a:moveTo>
                <a:lnTo>
                  <a:pt x="2296111" y="0"/>
                </a:lnTo>
                <a:lnTo>
                  <a:pt x="2296111" y="3537251"/>
                </a:lnTo>
                <a:lnTo>
                  <a:pt x="0" y="3537251"/>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3" name="TextBox 3"/>
          <p:cNvSpPr txBox="1"/>
          <p:nvPr/>
        </p:nvSpPr>
        <p:spPr>
          <a:xfrm>
            <a:off x="4419600" y="413067"/>
            <a:ext cx="13868400" cy="1179810"/>
          </a:xfrm>
          <a:prstGeom prst="rect">
            <a:avLst/>
          </a:prstGeom>
        </p:spPr>
        <p:txBody>
          <a:bodyPr wrap="square" lIns="0" tIns="0" rIns="0" bIns="0" rtlCol="0" anchor="t">
            <a:spAutoFit/>
          </a:bodyPr>
          <a:lstStyle/>
          <a:p>
            <a:pPr marL="0" lvl="0" indent="0" algn="ctr">
              <a:lnSpc>
                <a:spcPts val="9181"/>
              </a:lnSpc>
              <a:spcBef>
                <a:spcPct val="0"/>
              </a:spcBef>
            </a:pPr>
            <a:r>
              <a:rPr lang="en-US" sz="6605" dirty="0">
                <a:solidFill>
                  <a:srgbClr val="9EA8C6"/>
                </a:solidFill>
                <a:latin typeface="Cooper Black" panose="0208090404030B020404" pitchFamily="18" charset="0"/>
              </a:rPr>
              <a:t>PROBLEM STATEMENT</a:t>
            </a:r>
          </a:p>
        </p:txBody>
      </p:sp>
      <p:sp>
        <p:nvSpPr>
          <p:cNvPr id="4" name="TextBox 4"/>
          <p:cNvSpPr txBox="1"/>
          <p:nvPr/>
        </p:nvSpPr>
        <p:spPr>
          <a:xfrm>
            <a:off x="5038120" y="1647182"/>
            <a:ext cx="12221180" cy="13028295"/>
          </a:xfrm>
          <a:prstGeom prst="rect">
            <a:avLst/>
          </a:prstGeom>
        </p:spPr>
        <p:txBody>
          <a:bodyPr lIns="0" tIns="0" rIns="0" bIns="0" rtlCol="0" anchor="t">
            <a:spAutoFit/>
          </a:bodyPr>
          <a:lstStyle/>
          <a:p>
            <a:pPr algn="just">
              <a:lnSpc>
                <a:spcPts val="6089"/>
              </a:lnSpc>
            </a:pPr>
            <a:r>
              <a:rPr lang="en-US" sz="3000" dirty="0">
                <a:solidFill>
                  <a:srgbClr val="0B064D"/>
                </a:solidFill>
                <a:latin typeface="Canva Sans Bold"/>
              </a:rPr>
              <a:t>The task is to develop an automatic recipe generator capable of producing human-like instructions based on provided ingredients. Using advanced natural language processing techniques and the GPT-2 model, the system should generate coherent and realistic recipes tailored to user inputs. This solution aims to streamline the recipe creation process, assist in meal planning, and inspire culinary creativity. The generated recipes should mimic the style and structure of human-generated content while offering a convenient and efficient alternative for recipe discovery and generation.</a:t>
            </a:r>
          </a:p>
          <a:p>
            <a:pPr algn="just">
              <a:lnSpc>
                <a:spcPts val="6089"/>
              </a:lnSpc>
            </a:pPr>
            <a:endParaRPr lang="en-US" sz="3000" dirty="0">
              <a:solidFill>
                <a:srgbClr val="0B064D"/>
              </a:solidFill>
              <a:latin typeface="Canva Sans Bold"/>
            </a:endParaRPr>
          </a:p>
          <a:p>
            <a:pPr algn="just">
              <a:lnSpc>
                <a:spcPts val="6089"/>
              </a:lnSpc>
            </a:pPr>
            <a:endParaRPr lang="en-US" sz="3000" dirty="0">
              <a:solidFill>
                <a:srgbClr val="0B064D"/>
              </a:solidFill>
              <a:latin typeface="Canva Sans Bold"/>
            </a:endParaRPr>
          </a:p>
          <a:p>
            <a:pPr algn="just">
              <a:lnSpc>
                <a:spcPts val="6089"/>
              </a:lnSpc>
            </a:pPr>
            <a:endParaRPr lang="en-US" sz="3000" dirty="0">
              <a:solidFill>
                <a:srgbClr val="0B064D"/>
              </a:solidFill>
              <a:latin typeface="Canva Sans Bold"/>
            </a:endParaRPr>
          </a:p>
          <a:p>
            <a:pPr algn="just">
              <a:lnSpc>
                <a:spcPts val="6089"/>
              </a:lnSpc>
            </a:pPr>
            <a:endParaRPr lang="en-US" sz="3000" dirty="0">
              <a:solidFill>
                <a:srgbClr val="0B064D"/>
              </a:solidFill>
              <a:latin typeface="Canva Sans Bold"/>
            </a:endParaRPr>
          </a:p>
          <a:p>
            <a:pPr algn="just">
              <a:lnSpc>
                <a:spcPts val="6089"/>
              </a:lnSpc>
            </a:pPr>
            <a:endParaRPr lang="en-US" sz="3000" dirty="0">
              <a:solidFill>
                <a:srgbClr val="0B064D"/>
              </a:solidFill>
              <a:latin typeface="Canva Sans Bold"/>
            </a:endParaRPr>
          </a:p>
          <a:p>
            <a:pPr algn="just">
              <a:lnSpc>
                <a:spcPts val="6089"/>
              </a:lnSpc>
            </a:pPr>
            <a:endParaRPr lang="en-US" sz="3000" dirty="0">
              <a:solidFill>
                <a:srgbClr val="0B064D"/>
              </a:solidFill>
              <a:latin typeface="Canva Sans Bold"/>
            </a:endParaRPr>
          </a:p>
          <a:p>
            <a:pPr marL="0" lvl="1" indent="0" algn="just">
              <a:lnSpc>
                <a:spcPts val="6089"/>
              </a:lnSpc>
            </a:pPr>
            <a:endParaRPr lang="en-US" sz="3000" dirty="0">
              <a:solidFill>
                <a:srgbClr val="0B064D"/>
              </a:solidFill>
              <a:latin typeface="Canva Sans Bold"/>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2" name="Freeform 2"/>
          <p:cNvSpPr/>
          <p:nvPr/>
        </p:nvSpPr>
        <p:spPr>
          <a:xfrm>
            <a:off x="565275" y="3870778"/>
            <a:ext cx="3163564" cy="3686357"/>
          </a:xfrm>
          <a:custGeom>
            <a:avLst/>
            <a:gdLst/>
            <a:ahLst/>
            <a:cxnLst/>
            <a:rect l="l" t="t" r="r" b="b"/>
            <a:pathLst>
              <a:path w="3163564" h="3686357">
                <a:moveTo>
                  <a:pt x="0" y="0"/>
                </a:moveTo>
                <a:lnTo>
                  <a:pt x="3163565" y="0"/>
                </a:lnTo>
                <a:lnTo>
                  <a:pt x="3163565" y="3686357"/>
                </a:lnTo>
                <a:lnTo>
                  <a:pt x="0" y="368635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3" name="TextBox 3"/>
          <p:cNvSpPr txBox="1"/>
          <p:nvPr/>
        </p:nvSpPr>
        <p:spPr>
          <a:xfrm>
            <a:off x="555336" y="419100"/>
            <a:ext cx="9626283" cy="970009"/>
          </a:xfrm>
          <a:prstGeom prst="rect">
            <a:avLst/>
          </a:prstGeom>
        </p:spPr>
        <p:txBody>
          <a:bodyPr lIns="0" tIns="0" rIns="0" bIns="0" rtlCol="0" anchor="t">
            <a:spAutoFit/>
          </a:bodyPr>
          <a:lstStyle/>
          <a:p>
            <a:pPr marL="0" lvl="0" indent="0" algn="l">
              <a:lnSpc>
                <a:spcPts val="8203"/>
              </a:lnSpc>
              <a:spcBef>
                <a:spcPct val="0"/>
              </a:spcBef>
            </a:pPr>
            <a:r>
              <a:rPr lang="en-US" sz="5901" dirty="0">
                <a:solidFill>
                  <a:srgbClr val="9EA8C6"/>
                </a:solidFill>
                <a:latin typeface="Cooper Black" panose="0208090404030B020404" pitchFamily="18" charset="0"/>
              </a:rPr>
              <a:t>PROJECT OVERVIEW</a:t>
            </a:r>
          </a:p>
        </p:txBody>
      </p:sp>
      <p:sp>
        <p:nvSpPr>
          <p:cNvPr id="4" name="TextBox 4"/>
          <p:cNvSpPr txBox="1"/>
          <p:nvPr/>
        </p:nvSpPr>
        <p:spPr>
          <a:xfrm>
            <a:off x="4058422" y="1644650"/>
            <a:ext cx="13982781" cy="4501232"/>
          </a:xfrm>
          <a:prstGeom prst="rect">
            <a:avLst/>
          </a:prstGeom>
        </p:spPr>
        <p:txBody>
          <a:bodyPr lIns="0" tIns="0" rIns="0" bIns="0" rtlCol="0" anchor="t">
            <a:spAutoFit/>
          </a:bodyPr>
          <a:lstStyle/>
          <a:p>
            <a:pPr algn="just">
              <a:lnSpc>
                <a:spcPts val="3919"/>
              </a:lnSpc>
            </a:pPr>
            <a:r>
              <a:rPr lang="en-US" sz="2799" dirty="0">
                <a:solidFill>
                  <a:srgbClr val="0B064D"/>
                </a:solidFill>
                <a:latin typeface="Canva Sans Bold"/>
              </a:rPr>
              <a:t>The Automatic Recipe Generator is a Python code that leverages the GPT-2 model, a powerful language model, in combination with the Transformers library to automatically create detailed recipes based on a list of ingredients provided by the user. The tokenizer is configured to better suit the recipe generation task. Then a dataset of Indian food recipes is loaded. It performs initial data preprocessing, shuffling the dataset for variety and resetting the index. For model training, a custom dataset </a:t>
            </a:r>
            <a:r>
              <a:rPr lang="en-US" sz="2799" dirty="0" smtClean="0">
                <a:solidFill>
                  <a:srgbClr val="0B064D"/>
                </a:solidFill>
                <a:latin typeface="Canva Sans Bold"/>
              </a:rPr>
              <a:t>class (</a:t>
            </a:r>
            <a:r>
              <a:rPr lang="en-US" sz="2799" dirty="0" err="1">
                <a:solidFill>
                  <a:srgbClr val="0B064D"/>
                </a:solidFill>
                <a:latin typeface="Canva Sans Bold"/>
              </a:rPr>
              <a:t>RecipeDataset</a:t>
            </a:r>
            <a:r>
              <a:rPr lang="en-US" sz="2799" dirty="0">
                <a:solidFill>
                  <a:srgbClr val="0B064D"/>
                </a:solidFill>
                <a:latin typeface="Canva Sans Bold"/>
              </a:rPr>
              <a:t>) is defined. This class tokenizes and encodes the recipe strings, generating input ID’s and attention masks.</a:t>
            </a:r>
          </a:p>
        </p:txBody>
      </p:sp>
      <p:sp>
        <p:nvSpPr>
          <p:cNvPr id="5" name="TextBox 5"/>
          <p:cNvSpPr txBox="1"/>
          <p:nvPr/>
        </p:nvSpPr>
        <p:spPr>
          <a:xfrm>
            <a:off x="4058422" y="6517005"/>
            <a:ext cx="13886222" cy="2957830"/>
          </a:xfrm>
          <a:prstGeom prst="rect">
            <a:avLst/>
          </a:prstGeom>
        </p:spPr>
        <p:txBody>
          <a:bodyPr lIns="0" tIns="0" rIns="0" bIns="0" rtlCol="0" anchor="t">
            <a:spAutoFit/>
          </a:bodyPr>
          <a:lstStyle/>
          <a:p>
            <a:pPr algn="just">
              <a:lnSpc>
                <a:spcPts val="3919"/>
              </a:lnSpc>
            </a:pPr>
            <a:r>
              <a:rPr lang="en-US" sz="2799">
                <a:solidFill>
                  <a:srgbClr val="0B064D"/>
                </a:solidFill>
                <a:latin typeface="Canva Sans Bold"/>
              </a:rPr>
              <a:t>The GPT-2 model is fine-tuned on the recipe dataset. The training process includes configuring various training parameters and utilizing the Trainer class from Transformers. The model learns to generate contextual relevant recipes. A function is created to generate recipes where a list of ingredients are given as input, constructs a recipe prompt, and utilizes the fine-tuned GPT-2 model to generate text. The generated text is returned as a complete recipe.</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2" name="Freeform 2"/>
          <p:cNvSpPr/>
          <p:nvPr/>
        </p:nvSpPr>
        <p:spPr>
          <a:xfrm>
            <a:off x="406281" y="1674965"/>
            <a:ext cx="2713091" cy="2709699"/>
          </a:xfrm>
          <a:custGeom>
            <a:avLst/>
            <a:gdLst/>
            <a:ahLst/>
            <a:cxnLst/>
            <a:rect l="l" t="t" r="r" b="b"/>
            <a:pathLst>
              <a:path w="2713091" h="2709699">
                <a:moveTo>
                  <a:pt x="0" y="0"/>
                </a:moveTo>
                <a:lnTo>
                  <a:pt x="2713091" y="0"/>
                </a:lnTo>
                <a:lnTo>
                  <a:pt x="2713091" y="2709700"/>
                </a:lnTo>
                <a:lnTo>
                  <a:pt x="0" y="2709700"/>
                </a:lnTo>
                <a:lnTo>
                  <a:pt x="0" y="0"/>
                </a:lnTo>
                <a:close/>
              </a:path>
            </a:pathLst>
          </a:custGeom>
          <a:blipFill>
            <a:blip r:embed="rId2"/>
            <a:stretch>
              <a:fillRect/>
            </a:stretch>
          </a:blipFill>
        </p:spPr>
      </p:sp>
      <p:sp>
        <p:nvSpPr>
          <p:cNvPr id="3" name="Freeform 3"/>
          <p:cNvSpPr/>
          <p:nvPr/>
        </p:nvSpPr>
        <p:spPr>
          <a:xfrm>
            <a:off x="9286412" y="1619507"/>
            <a:ext cx="2713091" cy="2709699"/>
          </a:xfrm>
          <a:custGeom>
            <a:avLst/>
            <a:gdLst/>
            <a:ahLst/>
            <a:cxnLst/>
            <a:rect l="l" t="t" r="r" b="b"/>
            <a:pathLst>
              <a:path w="2713091" h="2709699">
                <a:moveTo>
                  <a:pt x="0" y="0"/>
                </a:moveTo>
                <a:lnTo>
                  <a:pt x="2713091" y="0"/>
                </a:lnTo>
                <a:lnTo>
                  <a:pt x="2713091" y="2709699"/>
                </a:lnTo>
                <a:lnTo>
                  <a:pt x="0" y="2709699"/>
                </a:lnTo>
                <a:lnTo>
                  <a:pt x="0" y="0"/>
                </a:lnTo>
                <a:close/>
              </a:path>
            </a:pathLst>
          </a:custGeom>
          <a:blipFill>
            <a:blip r:embed="rId2"/>
            <a:stretch>
              <a:fillRect/>
            </a:stretch>
          </a:blipFill>
        </p:spPr>
      </p:sp>
      <p:sp>
        <p:nvSpPr>
          <p:cNvPr id="4" name="Freeform 4"/>
          <p:cNvSpPr/>
          <p:nvPr/>
        </p:nvSpPr>
        <p:spPr>
          <a:xfrm>
            <a:off x="572995" y="5563129"/>
            <a:ext cx="2713091" cy="2709699"/>
          </a:xfrm>
          <a:custGeom>
            <a:avLst/>
            <a:gdLst/>
            <a:ahLst/>
            <a:cxnLst/>
            <a:rect l="l" t="t" r="r" b="b"/>
            <a:pathLst>
              <a:path w="2713091" h="2709699">
                <a:moveTo>
                  <a:pt x="0" y="0"/>
                </a:moveTo>
                <a:lnTo>
                  <a:pt x="2713091" y="0"/>
                </a:lnTo>
                <a:lnTo>
                  <a:pt x="2713091" y="2709699"/>
                </a:lnTo>
                <a:lnTo>
                  <a:pt x="0" y="2709699"/>
                </a:lnTo>
                <a:lnTo>
                  <a:pt x="0" y="0"/>
                </a:lnTo>
                <a:close/>
              </a:path>
            </a:pathLst>
          </a:custGeom>
          <a:blipFill>
            <a:blip r:embed="rId2"/>
            <a:stretch>
              <a:fillRect/>
            </a:stretch>
          </a:blipFill>
        </p:spPr>
      </p:sp>
      <p:sp>
        <p:nvSpPr>
          <p:cNvPr id="5" name="Freeform 5"/>
          <p:cNvSpPr/>
          <p:nvPr/>
        </p:nvSpPr>
        <p:spPr>
          <a:xfrm>
            <a:off x="9404439" y="5516991"/>
            <a:ext cx="2713091" cy="2709699"/>
          </a:xfrm>
          <a:custGeom>
            <a:avLst/>
            <a:gdLst/>
            <a:ahLst/>
            <a:cxnLst/>
            <a:rect l="l" t="t" r="r" b="b"/>
            <a:pathLst>
              <a:path w="2713091" h="2709699">
                <a:moveTo>
                  <a:pt x="0" y="0"/>
                </a:moveTo>
                <a:lnTo>
                  <a:pt x="2713091" y="0"/>
                </a:lnTo>
                <a:lnTo>
                  <a:pt x="2713091" y="2709699"/>
                </a:lnTo>
                <a:lnTo>
                  <a:pt x="0" y="2709699"/>
                </a:lnTo>
                <a:lnTo>
                  <a:pt x="0" y="0"/>
                </a:lnTo>
                <a:close/>
              </a:path>
            </a:pathLst>
          </a:custGeom>
          <a:blipFill>
            <a:blip r:embed="rId2"/>
            <a:stretch>
              <a:fillRect/>
            </a:stretch>
          </a:blipFill>
        </p:spPr>
      </p:sp>
      <p:sp>
        <p:nvSpPr>
          <p:cNvPr id="6" name="TextBox 6"/>
          <p:cNvSpPr txBox="1"/>
          <p:nvPr/>
        </p:nvSpPr>
        <p:spPr>
          <a:xfrm>
            <a:off x="406281" y="355958"/>
            <a:ext cx="20965020" cy="1243930"/>
          </a:xfrm>
          <a:prstGeom prst="rect">
            <a:avLst/>
          </a:prstGeom>
        </p:spPr>
        <p:txBody>
          <a:bodyPr lIns="0" tIns="0" rIns="0" bIns="0" rtlCol="0" anchor="t">
            <a:spAutoFit/>
          </a:bodyPr>
          <a:lstStyle/>
          <a:p>
            <a:pPr marL="0" lvl="0" indent="0" algn="l">
              <a:lnSpc>
                <a:spcPts val="9729"/>
              </a:lnSpc>
              <a:spcBef>
                <a:spcPct val="0"/>
              </a:spcBef>
            </a:pPr>
            <a:r>
              <a:rPr lang="en-US" sz="6999" dirty="0">
                <a:solidFill>
                  <a:srgbClr val="9EA8C6"/>
                </a:solidFill>
                <a:latin typeface="Cooper Black" panose="0208090404030B020404" pitchFamily="18" charset="0"/>
              </a:rPr>
              <a:t>END USERS</a:t>
            </a:r>
          </a:p>
        </p:txBody>
      </p:sp>
      <p:sp>
        <p:nvSpPr>
          <p:cNvPr id="7" name="TextBox 7"/>
          <p:cNvSpPr txBox="1"/>
          <p:nvPr/>
        </p:nvSpPr>
        <p:spPr>
          <a:xfrm>
            <a:off x="12285253" y="5793883"/>
            <a:ext cx="6002747" cy="2692494"/>
          </a:xfrm>
          <a:prstGeom prst="rect">
            <a:avLst/>
          </a:prstGeom>
        </p:spPr>
        <p:txBody>
          <a:bodyPr lIns="0" tIns="0" rIns="0" bIns="0" rtlCol="0" anchor="t">
            <a:spAutoFit/>
          </a:bodyPr>
          <a:lstStyle/>
          <a:p>
            <a:pPr marL="0" lvl="1" indent="0">
              <a:lnSpc>
                <a:spcPts val="4340"/>
              </a:lnSpc>
            </a:pPr>
            <a:r>
              <a:rPr lang="en-US" sz="3100" u="sng">
                <a:solidFill>
                  <a:srgbClr val="0B064D"/>
                </a:solidFill>
                <a:latin typeface="Canva Sans Bold"/>
              </a:rPr>
              <a:t>Cooking Novices:</a:t>
            </a:r>
            <a:r>
              <a:rPr lang="en-US" sz="3100">
                <a:solidFill>
                  <a:srgbClr val="0B064D"/>
                </a:solidFill>
                <a:latin typeface="Canva Sans Bold"/>
              </a:rPr>
              <a:t> Beginners in the kitchen who benefit from guided recipe suggestions to build their cooking skills and confidence</a:t>
            </a:r>
          </a:p>
        </p:txBody>
      </p:sp>
      <p:sp>
        <p:nvSpPr>
          <p:cNvPr id="8" name="TextBox 8"/>
          <p:cNvSpPr txBox="1"/>
          <p:nvPr/>
        </p:nvSpPr>
        <p:spPr>
          <a:xfrm>
            <a:off x="3444907" y="2011420"/>
            <a:ext cx="5990801" cy="2861294"/>
          </a:xfrm>
          <a:prstGeom prst="rect">
            <a:avLst/>
          </a:prstGeom>
        </p:spPr>
        <p:txBody>
          <a:bodyPr lIns="0" tIns="0" rIns="0" bIns="0" rtlCol="0" anchor="t">
            <a:spAutoFit/>
          </a:bodyPr>
          <a:lstStyle/>
          <a:p>
            <a:pPr marL="0" lvl="1" indent="0">
              <a:lnSpc>
                <a:spcPts val="4587"/>
              </a:lnSpc>
            </a:pPr>
            <a:r>
              <a:rPr lang="en-US" sz="3099" u="sng">
                <a:solidFill>
                  <a:srgbClr val="0B064D"/>
                </a:solidFill>
                <a:latin typeface="Canva Sans Bold"/>
              </a:rPr>
              <a:t>Home Cooks:</a:t>
            </a:r>
            <a:r>
              <a:rPr lang="en-US" sz="3099">
                <a:solidFill>
                  <a:srgbClr val="0B064D"/>
                </a:solidFill>
                <a:latin typeface="Canva Sans Bold"/>
              </a:rPr>
              <a:t> Individuals who enjoy cooking at home and seek inspiration for new recipes using ingredients they have on hand.</a:t>
            </a:r>
          </a:p>
        </p:txBody>
      </p:sp>
      <p:sp>
        <p:nvSpPr>
          <p:cNvPr id="9" name="TextBox 9"/>
          <p:cNvSpPr txBox="1"/>
          <p:nvPr/>
        </p:nvSpPr>
        <p:spPr>
          <a:xfrm>
            <a:off x="12147791" y="1562357"/>
            <a:ext cx="6277669" cy="3442265"/>
          </a:xfrm>
          <a:prstGeom prst="rect">
            <a:avLst/>
          </a:prstGeom>
        </p:spPr>
        <p:txBody>
          <a:bodyPr lIns="0" tIns="0" rIns="0" bIns="0" rtlCol="0" anchor="t">
            <a:spAutoFit/>
          </a:bodyPr>
          <a:lstStyle/>
          <a:p>
            <a:pPr marL="0" lvl="1" indent="0">
              <a:lnSpc>
                <a:spcPts val="4587"/>
              </a:lnSpc>
            </a:pPr>
            <a:r>
              <a:rPr lang="en-US" sz="3099" u="sng" dirty="0">
                <a:solidFill>
                  <a:srgbClr val="0B064D"/>
                </a:solidFill>
                <a:latin typeface="Canva Sans Bold"/>
              </a:rPr>
              <a:t>Busy Professionals:</a:t>
            </a:r>
            <a:r>
              <a:rPr lang="en-US" sz="3099" dirty="0">
                <a:solidFill>
                  <a:srgbClr val="0B064D"/>
                </a:solidFill>
                <a:latin typeface="Canva Sans Bold"/>
              </a:rPr>
              <a:t> Individuals with limited time for meal planning and preparation who rely on quick and convenient recipe suggestions for their daily cooking needs.</a:t>
            </a:r>
          </a:p>
        </p:txBody>
      </p:sp>
      <p:sp>
        <p:nvSpPr>
          <p:cNvPr id="10" name="TextBox 10"/>
          <p:cNvSpPr txBox="1"/>
          <p:nvPr/>
        </p:nvSpPr>
        <p:spPr>
          <a:xfrm>
            <a:off x="1465372" y="2822224"/>
            <a:ext cx="3870027" cy="472332"/>
          </a:xfrm>
          <a:prstGeom prst="rect">
            <a:avLst/>
          </a:prstGeom>
        </p:spPr>
        <p:txBody>
          <a:bodyPr lIns="0" tIns="0" rIns="0" bIns="0" rtlCol="0" anchor="t">
            <a:spAutoFit/>
          </a:bodyPr>
          <a:lstStyle/>
          <a:p>
            <a:pPr marL="0" lvl="0" indent="0">
              <a:lnSpc>
                <a:spcPts val="3180"/>
              </a:lnSpc>
              <a:spcBef>
                <a:spcPct val="0"/>
              </a:spcBef>
            </a:pPr>
            <a:r>
              <a:rPr lang="en-US" sz="3000" u="none" strike="noStrike">
                <a:solidFill>
                  <a:srgbClr val="8995BB"/>
                </a:solidFill>
                <a:latin typeface="Futura Bold"/>
              </a:rPr>
              <a:t> 01</a:t>
            </a:r>
          </a:p>
        </p:txBody>
      </p:sp>
      <p:sp>
        <p:nvSpPr>
          <p:cNvPr id="11" name="TextBox 11"/>
          <p:cNvSpPr txBox="1"/>
          <p:nvPr/>
        </p:nvSpPr>
        <p:spPr>
          <a:xfrm>
            <a:off x="10391312" y="2728666"/>
            <a:ext cx="3870027" cy="472332"/>
          </a:xfrm>
          <a:prstGeom prst="rect">
            <a:avLst/>
          </a:prstGeom>
        </p:spPr>
        <p:txBody>
          <a:bodyPr lIns="0" tIns="0" rIns="0" bIns="0" rtlCol="0" anchor="t">
            <a:spAutoFit/>
          </a:bodyPr>
          <a:lstStyle/>
          <a:p>
            <a:pPr marL="0" lvl="0" indent="0">
              <a:lnSpc>
                <a:spcPts val="3180"/>
              </a:lnSpc>
              <a:spcBef>
                <a:spcPct val="0"/>
              </a:spcBef>
            </a:pPr>
            <a:r>
              <a:rPr lang="en-US" sz="3000" u="none" strike="noStrike">
                <a:solidFill>
                  <a:srgbClr val="8995BB"/>
                </a:solidFill>
                <a:latin typeface="Futura Bold"/>
              </a:rPr>
              <a:t> 03</a:t>
            </a:r>
          </a:p>
        </p:txBody>
      </p:sp>
      <p:sp>
        <p:nvSpPr>
          <p:cNvPr id="12" name="TextBox 12"/>
          <p:cNvSpPr txBox="1"/>
          <p:nvPr/>
        </p:nvSpPr>
        <p:spPr>
          <a:xfrm>
            <a:off x="3565627" y="5784358"/>
            <a:ext cx="5730310" cy="3442590"/>
          </a:xfrm>
          <a:prstGeom prst="rect">
            <a:avLst/>
          </a:prstGeom>
        </p:spPr>
        <p:txBody>
          <a:bodyPr lIns="0" tIns="0" rIns="0" bIns="0" rtlCol="0" anchor="t">
            <a:spAutoFit/>
          </a:bodyPr>
          <a:lstStyle/>
          <a:p>
            <a:pPr marL="0" lvl="1" indent="0">
              <a:lnSpc>
                <a:spcPts val="4587"/>
              </a:lnSpc>
            </a:pPr>
            <a:r>
              <a:rPr lang="en-US" sz="3099" u="sng">
                <a:solidFill>
                  <a:srgbClr val="0B064D"/>
                </a:solidFill>
                <a:latin typeface="Canva Sans Bold"/>
              </a:rPr>
              <a:t>Food Enthusiasts</a:t>
            </a:r>
            <a:r>
              <a:rPr lang="en-US" sz="3099">
                <a:solidFill>
                  <a:srgbClr val="0B064D"/>
                </a:solidFill>
                <a:latin typeface="Canva Sans Bold"/>
              </a:rPr>
              <a:t>: People passionate about culinary exploration who are eager to discover unique and creative recipes tailored to their tastes.</a:t>
            </a:r>
          </a:p>
        </p:txBody>
      </p:sp>
      <p:sp>
        <p:nvSpPr>
          <p:cNvPr id="13" name="TextBox 13"/>
          <p:cNvSpPr txBox="1"/>
          <p:nvPr/>
        </p:nvSpPr>
        <p:spPr>
          <a:xfrm>
            <a:off x="1667576" y="6684181"/>
            <a:ext cx="3870027" cy="472332"/>
          </a:xfrm>
          <a:prstGeom prst="rect">
            <a:avLst/>
          </a:prstGeom>
        </p:spPr>
        <p:txBody>
          <a:bodyPr lIns="0" tIns="0" rIns="0" bIns="0" rtlCol="0" anchor="t">
            <a:spAutoFit/>
          </a:bodyPr>
          <a:lstStyle/>
          <a:p>
            <a:pPr marL="0" lvl="0" indent="0">
              <a:lnSpc>
                <a:spcPts val="3180"/>
              </a:lnSpc>
              <a:spcBef>
                <a:spcPct val="0"/>
              </a:spcBef>
            </a:pPr>
            <a:r>
              <a:rPr lang="en-US" sz="3000" u="none" strike="noStrike">
                <a:solidFill>
                  <a:srgbClr val="8995BB"/>
                </a:solidFill>
                <a:latin typeface="Futura Bold"/>
              </a:rPr>
              <a:t>02</a:t>
            </a:r>
          </a:p>
        </p:txBody>
      </p:sp>
      <p:sp>
        <p:nvSpPr>
          <p:cNvPr id="14" name="TextBox 14"/>
          <p:cNvSpPr txBox="1"/>
          <p:nvPr/>
        </p:nvSpPr>
        <p:spPr>
          <a:xfrm>
            <a:off x="10486562" y="6626149"/>
            <a:ext cx="3870027" cy="472332"/>
          </a:xfrm>
          <a:prstGeom prst="rect">
            <a:avLst/>
          </a:prstGeom>
        </p:spPr>
        <p:txBody>
          <a:bodyPr lIns="0" tIns="0" rIns="0" bIns="0" rtlCol="0" anchor="t">
            <a:spAutoFit/>
          </a:bodyPr>
          <a:lstStyle/>
          <a:p>
            <a:pPr marL="0" lvl="0" indent="0">
              <a:lnSpc>
                <a:spcPts val="3180"/>
              </a:lnSpc>
              <a:spcBef>
                <a:spcPct val="0"/>
              </a:spcBef>
            </a:pPr>
            <a:r>
              <a:rPr lang="en-US" sz="3000" u="none" strike="noStrike">
                <a:solidFill>
                  <a:srgbClr val="8995BB"/>
                </a:solidFill>
                <a:latin typeface="Futura Bold"/>
              </a:rPr>
              <a:t> 04</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grpSp>
        <p:nvGrpSpPr>
          <p:cNvPr id="2" name="Group 2"/>
          <p:cNvGrpSpPr/>
          <p:nvPr/>
        </p:nvGrpSpPr>
        <p:grpSpPr>
          <a:xfrm>
            <a:off x="418281" y="3444760"/>
            <a:ext cx="7435063" cy="7818535"/>
            <a:chOff x="0" y="0"/>
            <a:chExt cx="9913417" cy="10424714"/>
          </a:xfrm>
        </p:grpSpPr>
        <p:pic>
          <p:nvPicPr>
            <p:cNvPr id="3" name="Picture 3"/>
            <p:cNvPicPr>
              <a:picLocks noChangeAspect="1"/>
            </p:cNvPicPr>
            <p:nvPr/>
          </p:nvPicPr>
          <p:blipFill>
            <a:blip r:embed="rId2"/>
            <a:srcRect l="4685" t="6765" r="41930" b="9053"/>
            <a:stretch>
              <a:fillRect/>
            </a:stretch>
          </p:blipFill>
          <p:spPr>
            <a:xfrm>
              <a:off x="0" y="0"/>
              <a:ext cx="9913417" cy="10424714"/>
            </a:xfrm>
            <a:prstGeom prst="rect">
              <a:avLst/>
            </a:prstGeom>
          </p:spPr>
        </p:pic>
      </p:grpSp>
      <p:sp>
        <p:nvSpPr>
          <p:cNvPr id="4" name="TextBox 4"/>
          <p:cNvSpPr txBox="1"/>
          <p:nvPr/>
        </p:nvSpPr>
        <p:spPr>
          <a:xfrm>
            <a:off x="418281" y="76349"/>
            <a:ext cx="7963719" cy="3462486"/>
          </a:xfrm>
          <a:prstGeom prst="rect">
            <a:avLst/>
          </a:prstGeom>
        </p:spPr>
        <p:txBody>
          <a:bodyPr wrap="square" lIns="0" tIns="0" rIns="0" bIns="0" rtlCol="0" anchor="t">
            <a:spAutoFit/>
          </a:bodyPr>
          <a:lstStyle/>
          <a:p>
            <a:pPr marL="0" lvl="0" indent="0" algn="l">
              <a:lnSpc>
                <a:spcPts val="8962"/>
              </a:lnSpc>
              <a:spcBef>
                <a:spcPct val="0"/>
              </a:spcBef>
            </a:pPr>
            <a:r>
              <a:rPr lang="en-US" sz="6448" dirty="0">
                <a:solidFill>
                  <a:srgbClr val="9EA8C6"/>
                </a:solidFill>
                <a:latin typeface="Cooper Black" panose="0208090404030B020404" pitchFamily="18" charset="0"/>
              </a:rPr>
              <a:t>SOLUTION AND ITS VALUE PROPOSITION</a:t>
            </a:r>
          </a:p>
        </p:txBody>
      </p:sp>
      <p:sp>
        <p:nvSpPr>
          <p:cNvPr id="5" name="TextBox 5"/>
          <p:cNvSpPr txBox="1"/>
          <p:nvPr/>
        </p:nvSpPr>
        <p:spPr>
          <a:xfrm>
            <a:off x="9144000" y="319622"/>
            <a:ext cx="8788761" cy="9581515"/>
          </a:xfrm>
          <a:prstGeom prst="rect">
            <a:avLst/>
          </a:prstGeom>
        </p:spPr>
        <p:txBody>
          <a:bodyPr lIns="0" tIns="0" rIns="0" bIns="0" rtlCol="0" anchor="t">
            <a:spAutoFit/>
          </a:bodyPr>
          <a:lstStyle/>
          <a:p>
            <a:pPr>
              <a:lnSpc>
                <a:spcPts val="4759"/>
              </a:lnSpc>
            </a:pPr>
            <a:r>
              <a:rPr lang="en-US" sz="3399" dirty="0">
                <a:solidFill>
                  <a:srgbClr val="0B064D"/>
                </a:solidFill>
                <a:latin typeface="Canva Sans Bold"/>
              </a:rPr>
              <a:t>Automatic recipe generator utilizes natural language processing technology to provide users with personalized and quality recipe suggestions. By inputting their available ingredients, users can instantly receive detailed and coherent recipes to their preferences. The solution streamlines the recipe discovery process, offering convenience and inspiration for home cooks, food enthusiasts, and busy individuals alike. With its ability to mimic human-generated instructions, automatic recipe generator empowers users to explore new culinary creations, save time on meal planning, and unleash their creativity in the kitchen.</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2" name="TextBox 2"/>
          <p:cNvSpPr txBox="1"/>
          <p:nvPr/>
        </p:nvSpPr>
        <p:spPr>
          <a:xfrm rot="-5400000">
            <a:off x="-972785" y="2923059"/>
            <a:ext cx="7124478" cy="1278363"/>
          </a:xfrm>
          <a:prstGeom prst="rect">
            <a:avLst/>
          </a:prstGeom>
        </p:spPr>
        <p:txBody>
          <a:bodyPr lIns="0" tIns="0" rIns="0" bIns="0" rtlCol="0" anchor="t">
            <a:spAutoFit/>
          </a:bodyPr>
          <a:lstStyle/>
          <a:p>
            <a:pPr marL="0" lvl="0" indent="0" algn="l">
              <a:lnSpc>
                <a:spcPts val="10841"/>
              </a:lnSpc>
              <a:spcBef>
                <a:spcPct val="0"/>
              </a:spcBef>
            </a:pPr>
            <a:r>
              <a:rPr lang="en-US" sz="7799" dirty="0">
                <a:solidFill>
                  <a:srgbClr val="9EA8C6"/>
                </a:solidFill>
                <a:latin typeface="Cooper Black" panose="0208090404030B020404" pitchFamily="18" charset="0"/>
              </a:rPr>
              <a:t>THE “WOW”</a:t>
            </a:r>
          </a:p>
        </p:txBody>
      </p:sp>
      <p:grpSp>
        <p:nvGrpSpPr>
          <p:cNvPr id="3" name="Group 3"/>
          <p:cNvGrpSpPr/>
          <p:nvPr/>
        </p:nvGrpSpPr>
        <p:grpSpPr>
          <a:xfrm>
            <a:off x="6644686" y="4247951"/>
            <a:ext cx="3461755" cy="2438599"/>
            <a:chOff x="0" y="0"/>
            <a:chExt cx="911738" cy="642265"/>
          </a:xfrm>
        </p:grpSpPr>
        <p:sp>
          <p:nvSpPr>
            <p:cNvPr id="4" name="Freeform 4"/>
            <p:cNvSpPr/>
            <p:nvPr/>
          </p:nvSpPr>
          <p:spPr>
            <a:xfrm>
              <a:off x="0" y="0"/>
              <a:ext cx="911738" cy="642265"/>
            </a:xfrm>
            <a:custGeom>
              <a:avLst/>
              <a:gdLst/>
              <a:ahLst/>
              <a:cxnLst/>
              <a:rect l="l" t="t" r="r" b="b"/>
              <a:pathLst>
                <a:path w="911738" h="642265">
                  <a:moveTo>
                    <a:pt x="0" y="0"/>
                  </a:moveTo>
                  <a:lnTo>
                    <a:pt x="911738" y="0"/>
                  </a:lnTo>
                  <a:lnTo>
                    <a:pt x="911738" y="642265"/>
                  </a:lnTo>
                  <a:lnTo>
                    <a:pt x="0" y="642265"/>
                  </a:lnTo>
                  <a:close/>
                </a:path>
              </a:pathLst>
            </a:custGeom>
            <a:solidFill>
              <a:srgbClr val="ECF0F3"/>
            </a:solidFill>
          </p:spPr>
        </p:sp>
        <p:sp>
          <p:nvSpPr>
            <p:cNvPr id="5" name="TextBox 5"/>
            <p:cNvSpPr txBox="1"/>
            <p:nvPr/>
          </p:nvSpPr>
          <p:spPr>
            <a:xfrm>
              <a:off x="0" y="-85725"/>
              <a:ext cx="911738" cy="727990"/>
            </a:xfrm>
            <a:prstGeom prst="rect">
              <a:avLst/>
            </a:prstGeom>
          </p:spPr>
          <p:txBody>
            <a:bodyPr lIns="50800" tIns="50800" rIns="50800" bIns="50800" rtlCol="0" anchor="ctr"/>
            <a:lstStyle/>
            <a:p>
              <a:pPr algn="ctr">
                <a:lnSpc>
                  <a:spcPts val="3079"/>
                </a:lnSpc>
              </a:pPr>
              <a:endParaRPr/>
            </a:p>
          </p:txBody>
        </p:sp>
      </p:grpSp>
      <p:sp>
        <p:nvSpPr>
          <p:cNvPr id="6" name="Freeform 6"/>
          <p:cNvSpPr/>
          <p:nvPr/>
        </p:nvSpPr>
        <p:spPr>
          <a:xfrm>
            <a:off x="0" y="7658379"/>
            <a:ext cx="4271575" cy="2324195"/>
          </a:xfrm>
          <a:custGeom>
            <a:avLst/>
            <a:gdLst/>
            <a:ahLst/>
            <a:cxnLst/>
            <a:rect l="l" t="t" r="r" b="b"/>
            <a:pathLst>
              <a:path w="4271575" h="2324195">
                <a:moveTo>
                  <a:pt x="0" y="0"/>
                </a:moveTo>
                <a:lnTo>
                  <a:pt x="4271575" y="0"/>
                </a:lnTo>
                <a:lnTo>
                  <a:pt x="4271575" y="2324195"/>
                </a:lnTo>
                <a:lnTo>
                  <a:pt x="0" y="2324195"/>
                </a:lnTo>
                <a:lnTo>
                  <a:pt x="0" y="0"/>
                </a:lnTo>
                <a:close/>
              </a:path>
            </a:pathLst>
          </a:custGeom>
          <a:blipFill>
            <a:blip r:embed="rId2"/>
            <a:stretch>
              <a:fillRect t="-99102"/>
            </a:stretch>
          </a:blipFill>
          <a:ln cap="sq">
            <a:noFill/>
            <a:prstDash val="solid"/>
            <a:miter/>
          </a:ln>
        </p:spPr>
      </p:sp>
      <p:sp>
        <p:nvSpPr>
          <p:cNvPr id="8" name="TextBox 8"/>
          <p:cNvSpPr txBox="1"/>
          <p:nvPr/>
        </p:nvSpPr>
        <p:spPr>
          <a:xfrm>
            <a:off x="4485811" y="308871"/>
            <a:ext cx="9316378" cy="11184369"/>
          </a:xfrm>
          <a:prstGeom prst="rect">
            <a:avLst/>
          </a:prstGeom>
        </p:spPr>
        <p:txBody>
          <a:bodyPr lIns="0" tIns="0" rIns="0" bIns="0" rtlCol="0" anchor="t">
            <a:spAutoFit/>
          </a:bodyPr>
          <a:lstStyle/>
          <a:p>
            <a:pPr algn="just">
              <a:lnSpc>
                <a:spcPts val="4207"/>
              </a:lnSpc>
              <a:spcBef>
                <a:spcPct val="0"/>
              </a:spcBef>
            </a:pPr>
            <a:r>
              <a:rPr lang="en-US" sz="3027">
                <a:solidFill>
                  <a:srgbClr val="0B064D"/>
                </a:solidFill>
                <a:latin typeface="Inter Bold"/>
              </a:rPr>
              <a:t>Automatic recipe generator</a:t>
            </a:r>
            <a:r>
              <a:rPr lang="en-US" sz="3027" u="sng">
                <a:solidFill>
                  <a:srgbClr val="0B064D"/>
                </a:solidFill>
                <a:latin typeface="Inter Bold"/>
              </a:rPr>
              <a:t> brings the magic of human-like creativity to the digital realm.</a:t>
            </a:r>
            <a:r>
              <a:rPr lang="en-US" sz="3027">
                <a:solidFill>
                  <a:srgbClr val="0B064D"/>
                </a:solidFill>
                <a:latin typeface="Inter Bold"/>
              </a:rPr>
              <a:t> By harnessing the power of advanced natural language processing, the solution offers users an unparalleled experience of discovering, creating, and enjoying delicious recipes effortlessly. With just a few clicks, </a:t>
            </a:r>
            <a:r>
              <a:rPr lang="en-US" sz="3027" u="sng">
                <a:solidFill>
                  <a:srgbClr val="0B064D"/>
                </a:solidFill>
                <a:latin typeface="Inter Bold"/>
              </a:rPr>
              <a:t>users can unlock a world of culinary possibilities tailored to their preferences and ingredients on hand</a:t>
            </a:r>
            <a:r>
              <a:rPr lang="en-US" sz="3027">
                <a:solidFill>
                  <a:srgbClr val="0B064D"/>
                </a:solidFill>
                <a:latin typeface="Inter Bold"/>
              </a:rPr>
              <a:t>. Whether you're a seasoned chef or a kitchen novice, the solution ignites the spark of inspiration and transforms everyday cooking into a delightful adventure. Get ready to be amazed as you explore a treasure trove of mouthwatering recipes that cater to your tastes and preferences like never before.</a:t>
            </a:r>
          </a:p>
          <a:p>
            <a:pPr algn="just">
              <a:lnSpc>
                <a:spcPts val="4207"/>
              </a:lnSpc>
              <a:spcBef>
                <a:spcPct val="0"/>
              </a:spcBef>
            </a:pPr>
            <a:endParaRPr lang="en-US" sz="3027">
              <a:solidFill>
                <a:srgbClr val="0B064D"/>
              </a:solidFill>
              <a:latin typeface="Inter Bold"/>
            </a:endParaRPr>
          </a:p>
          <a:p>
            <a:pPr algn="just">
              <a:lnSpc>
                <a:spcPts val="4207"/>
              </a:lnSpc>
              <a:spcBef>
                <a:spcPct val="0"/>
              </a:spcBef>
            </a:pPr>
            <a:endParaRPr lang="en-US" sz="3027">
              <a:solidFill>
                <a:srgbClr val="0B064D"/>
              </a:solidFill>
              <a:latin typeface="Inter Bold"/>
            </a:endParaRPr>
          </a:p>
          <a:p>
            <a:pPr algn="just">
              <a:lnSpc>
                <a:spcPts val="4207"/>
              </a:lnSpc>
              <a:spcBef>
                <a:spcPct val="0"/>
              </a:spcBef>
            </a:pPr>
            <a:endParaRPr lang="en-US" sz="3027">
              <a:solidFill>
                <a:srgbClr val="0B064D"/>
              </a:solidFill>
              <a:latin typeface="Inter Bold"/>
            </a:endParaRPr>
          </a:p>
          <a:p>
            <a:pPr algn="just">
              <a:lnSpc>
                <a:spcPts val="4207"/>
              </a:lnSpc>
              <a:spcBef>
                <a:spcPct val="0"/>
              </a:spcBef>
            </a:pPr>
            <a:endParaRPr lang="en-US" sz="3027">
              <a:solidFill>
                <a:srgbClr val="0B064D"/>
              </a:solidFill>
              <a:latin typeface="Inter Bold"/>
            </a:endParaRPr>
          </a:p>
          <a:p>
            <a:pPr algn="just">
              <a:lnSpc>
                <a:spcPts val="4207"/>
              </a:lnSpc>
              <a:spcBef>
                <a:spcPct val="0"/>
              </a:spcBef>
            </a:pPr>
            <a:endParaRPr lang="en-US" sz="3027">
              <a:solidFill>
                <a:srgbClr val="0B064D"/>
              </a:solidFill>
              <a:latin typeface="Inter Bold"/>
            </a:endParaRPr>
          </a:p>
        </p:txBody>
      </p:sp>
      <p:sp>
        <p:nvSpPr>
          <p:cNvPr id="9" name="TextBox 9"/>
          <p:cNvSpPr txBox="1"/>
          <p:nvPr/>
        </p:nvSpPr>
        <p:spPr>
          <a:xfrm rot="-5400000">
            <a:off x="12348210" y="1855072"/>
            <a:ext cx="7124478" cy="2538476"/>
          </a:xfrm>
          <a:prstGeom prst="rect">
            <a:avLst/>
          </a:prstGeom>
        </p:spPr>
        <p:txBody>
          <a:bodyPr lIns="0" tIns="0" rIns="0" bIns="0" rtlCol="0" anchor="t">
            <a:spAutoFit/>
          </a:bodyPr>
          <a:lstStyle/>
          <a:p>
            <a:pPr marL="0" lvl="0" indent="0" algn="l">
              <a:lnSpc>
                <a:spcPts val="10146"/>
              </a:lnSpc>
              <a:spcBef>
                <a:spcPct val="0"/>
              </a:spcBef>
            </a:pPr>
            <a:r>
              <a:rPr lang="en-US" sz="7299" dirty="0">
                <a:solidFill>
                  <a:srgbClr val="9EA8C6"/>
                </a:solidFill>
                <a:latin typeface="Cooper Black" panose="0208090404030B020404" pitchFamily="18" charset="0"/>
              </a:rPr>
              <a:t>IN THE SOLUTION</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F0F3"/>
        </a:solidFill>
        <a:effectLst/>
      </p:bgPr>
    </p:bg>
    <p:spTree>
      <p:nvGrpSpPr>
        <p:cNvPr id="1" name=""/>
        <p:cNvGrpSpPr/>
        <p:nvPr/>
      </p:nvGrpSpPr>
      <p:grpSpPr>
        <a:xfrm>
          <a:off x="0" y="0"/>
          <a:ext cx="0" cy="0"/>
          <a:chOff x="0" y="0"/>
          <a:chExt cx="0" cy="0"/>
        </a:xfrm>
      </p:grpSpPr>
      <p:sp>
        <p:nvSpPr>
          <p:cNvPr id="3" name="Freeform 3"/>
          <p:cNvSpPr/>
          <p:nvPr/>
        </p:nvSpPr>
        <p:spPr>
          <a:xfrm>
            <a:off x="1276404" y="0"/>
            <a:ext cx="16230546" cy="11353357"/>
          </a:xfrm>
          <a:custGeom>
            <a:avLst/>
            <a:gdLst/>
            <a:ahLst/>
            <a:cxnLst/>
            <a:rect l="l" t="t" r="r" b="b"/>
            <a:pathLst>
              <a:path w="16230546" h="11353357">
                <a:moveTo>
                  <a:pt x="0" y="0"/>
                </a:moveTo>
                <a:lnTo>
                  <a:pt x="16230546" y="0"/>
                </a:lnTo>
                <a:lnTo>
                  <a:pt x="16230546" y="11353357"/>
                </a:lnTo>
                <a:lnTo>
                  <a:pt x="0" y="11353357"/>
                </a:lnTo>
                <a:lnTo>
                  <a:pt x="0" y="0"/>
                </a:lnTo>
                <a:close/>
              </a:path>
            </a:pathLst>
          </a:custGeom>
          <a:blipFill>
            <a:blip r:embed="rId2"/>
            <a:stretch>
              <a:fillRect t="-4089" b="-8489"/>
            </a:stretch>
          </a:blipFill>
          <a:ln cap="sq">
            <a:noFill/>
            <a:prstDash val="solid"/>
            <a:miter/>
          </a:ln>
        </p:spPr>
      </p:sp>
      <p:sp>
        <p:nvSpPr>
          <p:cNvPr id="4" name="TextBox 4"/>
          <p:cNvSpPr txBox="1"/>
          <p:nvPr/>
        </p:nvSpPr>
        <p:spPr>
          <a:xfrm>
            <a:off x="4196223" y="203688"/>
            <a:ext cx="10390907" cy="10898355"/>
          </a:xfrm>
          <a:prstGeom prst="rect">
            <a:avLst/>
          </a:prstGeom>
        </p:spPr>
        <p:txBody>
          <a:bodyPr lIns="0" tIns="0" rIns="0" bIns="0" rtlCol="0" anchor="t">
            <a:spAutoFit/>
          </a:bodyPr>
          <a:lstStyle/>
          <a:p>
            <a:pPr algn="ctr">
              <a:lnSpc>
                <a:spcPts val="4334"/>
              </a:lnSpc>
            </a:pPr>
            <a:r>
              <a:rPr lang="en-US" sz="3096" dirty="0">
                <a:solidFill>
                  <a:srgbClr val="0B064D"/>
                </a:solidFill>
                <a:latin typeface="Canva Sans Bold"/>
              </a:rPr>
              <a:t>The automatic recipe generator leverages the GPT-2 model, a cutting-edge language generation model developed by </a:t>
            </a:r>
            <a:r>
              <a:rPr lang="en-US" sz="3096" dirty="0" err="1">
                <a:solidFill>
                  <a:srgbClr val="0B064D"/>
                </a:solidFill>
                <a:latin typeface="Canva Sans Bold"/>
              </a:rPr>
              <a:t>OpenAI</a:t>
            </a:r>
            <a:r>
              <a:rPr lang="en-US" sz="3096" dirty="0">
                <a:solidFill>
                  <a:srgbClr val="0B064D"/>
                </a:solidFill>
                <a:latin typeface="Canva Sans Bold"/>
              </a:rPr>
              <a:t>. GPT-2 excels at understanding and generating human-like text based on input prompts. By fine-tuning GPT-2 on a dataset of recipes, our model learns the structure and style of human-generated recipes. During generation, the model takes ingredients as input and generates recipe instructions. With its ability to capture nuances of language and culinary knowledge, our model ensures that the </a:t>
            </a:r>
            <a:r>
              <a:rPr lang="en-US" sz="3096" u="sng" dirty="0">
                <a:solidFill>
                  <a:srgbClr val="0B064D"/>
                </a:solidFill>
                <a:latin typeface="Canva Sans Bold"/>
              </a:rPr>
              <a:t>generated recipes are not only grammatically correct but also semantically meaningful and aligned with human-generated content.</a:t>
            </a:r>
          </a:p>
          <a:p>
            <a:pPr algn="ctr">
              <a:lnSpc>
                <a:spcPts val="4334"/>
              </a:lnSpc>
            </a:pPr>
            <a:endParaRPr lang="en-US" sz="3096" u="sng" dirty="0">
              <a:solidFill>
                <a:srgbClr val="0B064D"/>
              </a:solidFill>
              <a:latin typeface="Canva Sans Bold"/>
            </a:endParaRPr>
          </a:p>
          <a:p>
            <a:pPr algn="ctr">
              <a:lnSpc>
                <a:spcPts val="4334"/>
              </a:lnSpc>
            </a:pPr>
            <a:endParaRPr lang="en-US" sz="3096" u="sng" dirty="0">
              <a:solidFill>
                <a:srgbClr val="0B064D"/>
              </a:solidFill>
              <a:latin typeface="Canva Sans Bold"/>
            </a:endParaRPr>
          </a:p>
          <a:p>
            <a:pPr algn="ctr">
              <a:lnSpc>
                <a:spcPts val="4334"/>
              </a:lnSpc>
            </a:pPr>
            <a:endParaRPr lang="en-US" sz="3096" u="sng" dirty="0">
              <a:solidFill>
                <a:srgbClr val="0B064D"/>
              </a:solidFill>
              <a:latin typeface="Canva Sans Bold"/>
            </a:endParaRPr>
          </a:p>
          <a:p>
            <a:pPr algn="ctr">
              <a:lnSpc>
                <a:spcPts val="4334"/>
              </a:lnSpc>
            </a:pPr>
            <a:endParaRPr lang="en-US" sz="3096" u="sng" dirty="0">
              <a:solidFill>
                <a:srgbClr val="0B064D"/>
              </a:solidFill>
              <a:latin typeface="Canva Sans Bold"/>
            </a:endParaRPr>
          </a:p>
          <a:p>
            <a:pPr algn="ctr">
              <a:lnSpc>
                <a:spcPts val="4334"/>
              </a:lnSpc>
            </a:pPr>
            <a:endParaRPr lang="en-US" sz="3096" u="sng" dirty="0">
              <a:solidFill>
                <a:srgbClr val="0B064D"/>
              </a:solidFill>
              <a:latin typeface="Canva Sans Bold"/>
            </a:endParaRPr>
          </a:p>
          <a:p>
            <a:pPr algn="ctr">
              <a:lnSpc>
                <a:spcPts val="4334"/>
              </a:lnSpc>
            </a:pPr>
            <a:endParaRPr lang="en-US" sz="3096" u="sng" dirty="0">
              <a:solidFill>
                <a:srgbClr val="0B064D"/>
              </a:solidFill>
              <a:latin typeface="Canva Sans Bold"/>
            </a:endParaRPr>
          </a:p>
          <a:p>
            <a:pPr algn="ctr">
              <a:lnSpc>
                <a:spcPts val="4334"/>
              </a:lnSpc>
            </a:pPr>
            <a:endParaRPr lang="en-US" sz="3096" u="sng" dirty="0">
              <a:solidFill>
                <a:srgbClr val="0B064D"/>
              </a:solidFill>
              <a:latin typeface="Canva Sans Bold"/>
            </a:endParaRPr>
          </a:p>
        </p:txBody>
      </p:sp>
      <p:sp>
        <p:nvSpPr>
          <p:cNvPr id="5" name="TextBox 5"/>
          <p:cNvSpPr txBox="1"/>
          <p:nvPr/>
        </p:nvSpPr>
        <p:spPr>
          <a:xfrm rot="-5400000">
            <a:off x="-3711110" y="4396786"/>
            <a:ext cx="10649197" cy="1493426"/>
          </a:xfrm>
          <a:prstGeom prst="rect">
            <a:avLst/>
          </a:prstGeom>
        </p:spPr>
        <p:txBody>
          <a:bodyPr lIns="0" tIns="0" rIns="0" bIns="0" rtlCol="0" anchor="t">
            <a:spAutoFit/>
          </a:bodyPr>
          <a:lstStyle/>
          <a:p>
            <a:pPr marL="0" lvl="0" indent="0" algn="ctr">
              <a:lnSpc>
                <a:spcPts val="12179"/>
              </a:lnSpc>
              <a:spcBef>
                <a:spcPct val="0"/>
              </a:spcBef>
            </a:pPr>
            <a:r>
              <a:rPr lang="en-US" sz="8762" dirty="0">
                <a:solidFill>
                  <a:srgbClr val="9EA8C6"/>
                </a:solidFill>
                <a:latin typeface="Cooper Black" panose="0208090404030B020404" pitchFamily="18" charset="0"/>
              </a:rPr>
              <a:t>MODELLING</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TotalTime>
  <Words>851</Words>
  <Application>Microsoft Office PowerPoint</Application>
  <PresentationFormat>Custom</PresentationFormat>
  <Paragraphs>56</Paragraphs>
  <Slides>13</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13</vt:i4>
      </vt:variant>
    </vt:vector>
  </HeadingPairs>
  <TitlesOfParts>
    <vt:vector size="26" baseType="lpstr">
      <vt:lpstr>Arial</vt:lpstr>
      <vt:lpstr>Archivo Black</vt:lpstr>
      <vt:lpstr>Inter Bold</vt:lpstr>
      <vt:lpstr>Calibri</vt:lpstr>
      <vt:lpstr>Cooper Black</vt:lpstr>
      <vt:lpstr>Futura Ultra-Bold</vt:lpstr>
      <vt:lpstr>Arial Black</vt:lpstr>
      <vt:lpstr>Aharoni</vt:lpstr>
      <vt:lpstr>Canva Sans Bold</vt:lpstr>
      <vt:lpstr>Futura Bold</vt:lpstr>
      <vt:lpstr>Genty Sans</vt:lpstr>
      <vt:lpstr>Cosmic Octo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Naan Mudhalvan Gen AI Final Project</dc:title>
  <dc:creator>acer</dc:creator>
  <cp:lastModifiedBy>acer</cp:lastModifiedBy>
  <cp:revision>7</cp:revision>
  <dcterms:created xsi:type="dcterms:W3CDTF">2006-08-16T00:00:00Z</dcterms:created>
  <dcterms:modified xsi:type="dcterms:W3CDTF">2024-04-24T16:13:41Z</dcterms:modified>
  <dc:identifier>DAGBLW7Q7_4</dc:identifier>
</cp:coreProperties>
</file>

<file path=docProps/thumbnail.jpeg>
</file>